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Inter"/>
      <p:regular r:id="rId15"/>
      <p:bold r:id="rId16"/>
      <p:italic r:id="rId17"/>
      <p:boldItalic r:id="rId18"/>
    </p:embeddedFont>
    <p:embeddedFont>
      <p:font typeface="Source Code Pro"/>
      <p:regular r:id="rId19"/>
      <p:bold r:id="rId20"/>
      <p:italic r:id="rId21"/>
      <p:boldItalic r:id="rId22"/>
    </p:embeddedFont>
    <p:embeddedFont>
      <p:font typeface="Permanent Marker"/>
      <p:regular r:id="rId23"/>
    </p:embeddedFont>
    <p:embeddedFont>
      <p:font typeface="Inter Tight"/>
      <p:regular r:id="rId24"/>
      <p:bold r:id="rId25"/>
      <p:italic r:id="rId26"/>
      <p:boldItalic r:id="rId27"/>
    </p:embeddedFont>
    <p:embeddedFont>
      <p:font typeface="Inter Tight SemiBol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22" Type="http://schemas.openxmlformats.org/officeDocument/2006/relationships/font" Target="fonts/SourceCodePro-boldItalic.fntdata"/><Relationship Id="rId21" Type="http://schemas.openxmlformats.org/officeDocument/2006/relationships/font" Target="fonts/SourceCodePro-italic.fntdata"/><Relationship Id="rId24" Type="http://schemas.openxmlformats.org/officeDocument/2006/relationships/font" Target="fonts/InterTight-regular.fntdata"/><Relationship Id="rId23" Type="http://schemas.openxmlformats.org/officeDocument/2006/relationships/font" Target="fonts/PermanentMark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Tight-italic.fntdata"/><Relationship Id="rId25" Type="http://schemas.openxmlformats.org/officeDocument/2006/relationships/font" Target="fonts/InterTight-bold.fntdata"/><Relationship Id="rId28" Type="http://schemas.openxmlformats.org/officeDocument/2006/relationships/font" Target="fonts/InterTightSemiBold-regular.fntdata"/><Relationship Id="rId27" Type="http://schemas.openxmlformats.org/officeDocument/2006/relationships/font" Target="fonts/InterT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Tight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TightSemiBold-boldItalic.fntdata"/><Relationship Id="rId30" Type="http://schemas.openxmlformats.org/officeDocument/2006/relationships/font" Target="fonts/InterTight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Inter-regular.fntdata"/><Relationship Id="rId14" Type="http://schemas.openxmlformats.org/officeDocument/2006/relationships/slide" Target="slides/slide9.xml"/><Relationship Id="rId17" Type="http://schemas.openxmlformats.org/officeDocument/2006/relationships/font" Target="fonts/Inter-italic.fntdata"/><Relationship Id="rId16" Type="http://schemas.openxmlformats.org/officeDocument/2006/relationships/font" Target="fonts/Inter-bold.fntdata"/><Relationship Id="rId19" Type="http://schemas.openxmlformats.org/officeDocument/2006/relationships/font" Target="fonts/SourceCodePro-regular.fntdata"/><Relationship Id="rId18" Type="http://schemas.openxmlformats.org/officeDocument/2006/relationships/font" Target="fonts/Inter-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0" name="Google Shape;10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1" name="Google Shape;10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4" name="Google Shape;10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8" name="Google Shape;11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9" name="Google Shape;11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2" name="Google Shape;12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6" name="Google Shape;146;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7" name="Google Shape;147;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50" name="Google Shape;150;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9aeb1e4a4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9aeb1e4a4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7gdobPBnWKY"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eepspirituality.com/trust-the-process/" TargetMode="External"/><Relationship Id="rId4" Type="http://schemas.openxmlformats.org/officeDocument/2006/relationships/image" Target="../media/image11.png"/><Relationship Id="rId10"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15.jp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91" name="Shape 91"/>
        <p:cNvGrpSpPr/>
        <p:nvPr/>
      </p:nvGrpSpPr>
      <p:grpSpPr>
        <a:xfrm>
          <a:off x="0" y="0"/>
          <a:ext cx="0" cy="0"/>
          <a:chOff x="0" y="0"/>
          <a:chExt cx="0" cy="0"/>
        </a:xfrm>
      </p:grpSpPr>
      <p:pic>
        <p:nvPicPr>
          <p:cNvPr id="92" name="Google Shape;92;p13" title="image.png"/>
          <p:cNvPicPr preferRelativeResize="0"/>
          <p:nvPr/>
        </p:nvPicPr>
        <p:blipFill rotWithShape="1">
          <a:blip r:embed="rId3">
            <a:alphaModFix/>
          </a:blip>
          <a:srcRect b="8096" l="0" r="0" t="8088"/>
          <a:stretch/>
        </p:blipFill>
        <p:spPr>
          <a:xfrm>
            <a:off x="0" y="0"/>
            <a:ext cx="8182080" cy="10287000"/>
          </a:xfrm>
          <a:prstGeom prst="rect">
            <a:avLst/>
          </a:prstGeom>
          <a:noFill/>
          <a:ln>
            <a:noFill/>
          </a:ln>
        </p:spPr>
      </p:pic>
      <p:sp>
        <p:nvSpPr>
          <p:cNvPr id="93" name="Google Shape;93;p13"/>
          <p:cNvSpPr/>
          <p:nvPr/>
        </p:nvSpPr>
        <p:spPr>
          <a:xfrm>
            <a:off x="9214315" y="1028700"/>
            <a:ext cx="1462543" cy="449815"/>
          </a:xfrm>
          <a:custGeom>
            <a:rect b="b" l="l" r="r" t="t"/>
            <a:pathLst>
              <a:path extrusionOk="0" h="449815" w="1462543">
                <a:moveTo>
                  <a:pt x="0" y="0"/>
                </a:moveTo>
                <a:lnTo>
                  <a:pt x="1462543" y="0"/>
                </a:lnTo>
                <a:lnTo>
                  <a:pt x="1462543" y="449815"/>
                </a:lnTo>
                <a:lnTo>
                  <a:pt x="0" y="449815"/>
                </a:lnTo>
                <a:lnTo>
                  <a:pt x="0" y="0"/>
                </a:lnTo>
                <a:close/>
              </a:path>
            </a:pathLst>
          </a:custGeom>
          <a:blipFill rotWithShape="1">
            <a:blip r:embed="rId4">
              <a:alphaModFix/>
            </a:blip>
            <a:stretch>
              <a:fillRect b="0" l="0" r="0" t="0"/>
            </a:stretch>
          </a:blipFill>
          <a:ln>
            <a:noFill/>
          </a:ln>
        </p:spPr>
      </p:sp>
      <p:grpSp>
        <p:nvGrpSpPr>
          <p:cNvPr id="94" name="Google Shape;94;p13"/>
          <p:cNvGrpSpPr/>
          <p:nvPr/>
        </p:nvGrpSpPr>
        <p:grpSpPr>
          <a:xfrm>
            <a:off x="9214315" y="3953535"/>
            <a:ext cx="8044875" cy="2506125"/>
            <a:chOff x="0" y="-9525"/>
            <a:chExt cx="10726500" cy="3341500"/>
          </a:xfrm>
        </p:grpSpPr>
        <p:sp>
          <p:nvSpPr>
            <p:cNvPr id="95" name="Google Shape;95;p13"/>
            <p:cNvSpPr txBox="1"/>
            <p:nvPr/>
          </p:nvSpPr>
          <p:spPr>
            <a:xfrm>
              <a:off x="0" y="-9525"/>
              <a:ext cx="10726500" cy="14778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b="1" lang="en-US" sz="6400">
                  <a:solidFill>
                    <a:srgbClr val="101828"/>
                  </a:solidFill>
                  <a:latin typeface="Inter Tight"/>
                  <a:ea typeface="Inter Tight"/>
                  <a:cs typeface="Inter Tight"/>
                  <a:sym typeface="Inter Tight"/>
                </a:rPr>
                <a:t>Through the Fire: How God Makes Us Better Than Before</a:t>
              </a:r>
              <a:endParaRPr b="1" sz="6400">
                <a:latin typeface="Inter Tight"/>
                <a:ea typeface="Inter Tight"/>
                <a:cs typeface="Inter Tight"/>
                <a:sym typeface="Inter Tight"/>
              </a:endParaRPr>
            </a:p>
          </p:txBody>
        </p:sp>
        <p:sp>
          <p:nvSpPr>
            <p:cNvPr id="96" name="Google Shape;96;p13"/>
            <p:cNvSpPr txBox="1"/>
            <p:nvPr/>
          </p:nvSpPr>
          <p:spPr>
            <a:xfrm>
              <a:off x="0" y="1755775"/>
              <a:ext cx="10726500" cy="1576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200">
                  <a:solidFill>
                    <a:schemeClr val="dk1"/>
                  </a:solidFill>
                  <a:latin typeface="Inter"/>
                  <a:ea typeface="Inter"/>
                  <a:cs typeface="Inter"/>
                  <a:sym typeface="Inter"/>
                </a:rPr>
                <a:t>T</a:t>
              </a:r>
              <a:r>
                <a:rPr lang="en-US" sz="3200">
                  <a:solidFill>
                    <a:schemeClr val="dk1"/>
                  </a:solidFill>
                  <a:latin typeface="Inter"/>
                  <a:ea typeface="Inter"/>
                  <a:cs typeface="Inter"/>
                  <a:sym typeface="Inter"/>
                </a:rPr>
                <a:t>hrough the trials of life, God can ignite good things within us.</a:t>
              </a:r>
              <a:endParaRPr sz="3200">
                <a:solidFill>
                  <a:schemeClr val="dk1"/>
                </a:solidFill>
                <a:latin typeface="Inter"/>
                <a:ea typeface="Inter"/>
                <a:cs typeface="Inter"/>
                <a:sym typeface="Inter"/>
              </a:endParaRPr>
            </a:p>
          </p:txBody>
        </p:sp>
      </p:grpSp>
      <p:sp>
        <p:nvSpPr>
          <p:cNvPr id="97" name="Google Shape;97;p13"/>
          <p:cNvSpPr txBox="1"/>
          <p:nvPr/>
        </p:nvSpPr>
        <p:spPr>
          <a:xfrm>
            <a:off x="9214315" y="8934673"/>
            <a:ext cx="8045100" cy="277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800" u="none" cap="none" strike="noStrike">
                <a:solidFill>
                  <a:srgbClr val="1849A9"/>
                </a:solidFill>
                <a:latin typeface="Source Code Pro"/>
                <a:ea typeface="Source Code Pro"/>
                <a:cs typeface="Source Code Pro"/>
                <a:sym typeface="Source Code Pro"/>
              </a:rPr>
              <a:t>GROUP DISCUSSION</a:t>
            </a:r>
            <a:endParaRPr>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105" name="Shape 105"/>
        <p:cNvGrpSpPr/>
        <p:nvPr/>
      </p:nvGrpSpPr>
      <p:grpSpPr>
        <a:xfrm>
          <a:off x="0" y="0"/>
          <a:ext cx="0" cy="0"/>
          <a:chOff x="0" y="0"/>
          <a:chExt cx="0" cy="0"/>
        </a:xfrm>
      </p:grpSpPr>
      <p:sp>
        <p:nvSpPr>
          <p:cNvPr id="106" name="Google Shape;106;p14"/>
          <p:cNvSpPr txBox="1"/>
          <p:nvPr/>
        </p:nvSpPr>
        <p:spPr>
          <a:xfrm>
            <a:off x="7023400" y="3837627"/>
            <a:ext cx="10236000" cy="25119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lang="en-US" sz="4800">
                <a:solidFill>
                  <a:srgbClr val="202939"/>
                </a:solidFill>
                <a:latin typeface="Inter"/>
                <a:ea typeface="Inter"/>
                <a:cs typeface="Inter"/>
                <a:sym typeface="Inter"/>
              </a:rPr>
              <a:t>If there were a fire, what three things would you grab from your house? (excluding loved ones and electronics)</a:t>
            </a:r>
            <a:endParaRPr sz="4800">
              <a:latin typeface="Inter Tight"/>
              <a:ea typeface="Inter Tight"/>
              <a:cs typeface="Inter Tight"/>
              <a:sym typeface="Inter Tight"/>
            </a:endParaRPr>
          </a:p>
        </p:txBody>
      </p:sp>
      <p:pic>
        <p:nvPicPr>
          <p:cNvPr id="107" name="Google Shape;107;p14" title="image.png"/>
          <p:cNvPicPr preferRelativeResize="0"/>
          <p:nvPr/>
        </p:nvPicPr>
        <p:blipFill rotWithShape="1">
          <a:blip r:embed="rId3">
            <a:alphaModFix/>
          </a:blip>
          <a:srcRect b="0" l="6339" r="6339" t="0"/>
          <a:stretch/>
        </p:blipFill>
        <p:spPr>
          <a:xfrm>
            <a:off x="0" y="0"/>
            <a:ext cx="5994399" cy="10287000"/>
          </a:xfrm>
          <a:prstGeom prst="rect">
            <a:avLst/>
          </a:prstGeom>
          <a:noFill/>
          <a:ln>
            <a:noFill/>
          </a:ln>
        </p:spPr>
      </p:pic>
      <p:sp>
        <p:nvSpPr>
          <p:cNvPr id="108" name="Google Shape;108;p14"/>
          <p:cNvSpPr/>
          <p:nvPr/>
        </p:nvSpPr>
        <p:spPr>
          <a:xfrm>
            <a:off x="7023409" y="9412605"/>
            <a:ext cx="464926" cy="464926"/>
          </a:xfrm>
          <a:custGeom>
            <a:rect b="b" l="l" r="r" t="t"/>
            <a:pathLst>
              <a:path extrusionOk="0" h="464926" w="464926">
                <a:moveTo>
                  <a:pt x="0" y="0"/>
                </a:moveTo>
                <a:lnTo>
                  <a:pt x="464925" y="0"/>
                </a:lnTo>
                <a:lnTo>
                  <a:pt x="464925" y="464926"/>
                </a:lnTo>
                <a:lnTo>
                  <a:pt x="0" y="464926"/>
                </a:lnTo>
                <a:lnTo>
                  <a:pt x="0" y="0"/>
                </a:lnTo>
                <a:close/>
              </a:path>
            </a:pathLst>
          </a:custGeom>
          <a:blipFill rotWithShape="1">
            <a:blip r:embed="rId4">
              <a:alphaModFix/>
            </a:blip>
            <a:stretch>
              <a:fillRect b="0" l="0" r="0" t="0"/>
            </a:stretch>
          </a:blipFill>
          <a:ln>
            <a:noFill/>
          </a:ln>
        </p:spPr>
      </p:sp>
      <p:sp>
        <p:nvSpPr>
          <p:cNvPr id="109" name="Google Shape;109;p14"/>
          <p:cNvSpPr txBox="1"/>
          <p:nvPr/>
        </p:nvSpPr>
        <p:spPr>
          <a:xfrm>
            <a:off x="9214290" y="9506471"/>
            <a:ext cx="8045100" cy="27720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1" lang="en-US" sz="1800">
                <a:solidFill>
                  <a:srgbClr val="1849A9"/>
                </a:solidFill>
                <a:latin typeface="Source Code Pro"/>
                <a:ea typeface="Source Code Pro"/>
                <a:cs typeface="Source Code Pro"/>
                <a:sym typeface="Source Code Pro"/>
              </a:rPr>
              <a:t>LESSON TITLE</a:t>
            </a:r>
            <a:endParaRPr sz="1800">
              <a:latin typeface="Source Code Pro"/>
              <a:ea typeface="Source Code Pro"/>
              <a:cs typeface="Source Code Pro"/>
              <a:sym typeface="Source Code Pro"/>
            </a:endParaRPr>
          </a:p>
        </p:txBody>
      </p:sp>
      <p:cxnSp>
        <p:nvCxnSpPr>
          <p:cNvPr id="110" name="Google Shape;110;p14"/>
          <p:cNvCxnSpPr/>
          <p:nvPr/>
        </p:nvCxnSpPr>
        <p:spPr>
          <a:xfrm>
            <a:off x="7023409" y="9258300"/>
            <a:ext cx="10236000" cy="0"/>
          </a:xfrm>
          <a:prstGeom prst="straightConnector1">
            <a:avLst/>
          </a:prstGeom>
          <a:noFill/>
          <a:ln cap="flat" cmpd="sng" w="19050">
            <a:solidFill>
              <a:srgbClr val="1849A9"/>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114" name="Shape 114"/>
        <p:cNvGrpSpPr/>
        <p:nvPr/>
      </p:nvGrpSpPr>
      <p:grpSpPr>
        <a:xfrm>
          <a:off x="0" y="0"/>
          <a:ext cx="0" cy="0"/>
          <a:chOff x="0" y="0"/>
          <a:chExt cx="0" cy="0"/>
        </a:xfrm>
      </p:grpSpPr>
      <p:pic>
        <p:nvPicPr>
          <p:cNvPr descr="No matter where we are at in life, we all either have or will go through &quot;the fire.&quot; The fires of our lives are any trials we feel ill-equipped to handle. The pandemic has been a fire for all of us. The big question is, how do we go through the fire and come out better than we were before? Check out this episode of Let's Talk to learn how God can help us grow from our fires and come through them ignited with purpose.&#10;&#10;Discussion Questions:&#10;What are the fires (trials) that you are going through right now?&#10;What are some unhelpful things that the fires in your life might be &quot;burning up&quot; for you?&#10;What are some good things that could be ignited by the fires in your life?&#10;&#10;Further study:&#10;Read the study Am I Being Tested? and its complementary video What If God Is Testing Me? to learn more about how to handle the fires in your life.&#10;https://deepspirituality.com/am-i-being-tested/&#10;https://www.youtube.com/watch?v=7V-19WCZeuQ&#10;&#10;Read the story of Joseph (Genesis 37-50) to learn how the fires in your life are part of God's bigger purpose.&#10;&#10;****&#10;&#10;We are a non-denominational Christian community in the San Francisco Bay Area devoted to knowing God and making him known. Whether you’re exploring faith, feeling disconnected, or looking for a way to make a difference, BACC is a place where you can build meaningful friendships, grow spiritually, and experience God in a personal way.&#10;&#10;We gather at nine campuses and in over 100 neighborhood-based small groups, working together to follow Jesus’s example of love and service. Through programs for families with special needs, local partnerships, and member-led outreach, we aim to be a force for good in our community and beyond.&#10;&#10;****&#10;&#10;FOLLOW BACC: &#10;BACC Live ► https://bacc.cc/live &#10;YouTube ►    / bacccc   &#10;Facebook ► https://facebook.com/the.bacc &#10;Instagram ► https://instagram.com/the.bacc &#10;&#10;FOLLOW DEEP SPIRITUALITY: &#10;Website ► https://deepspirituality.com&#10;YouTube ►    / deepspirituality   &#10;Facebook ► https://facebook.com/dpspirituality &#10;Instagram ► https://instagram.com/deepspirituality&#10;&#10;#Growth #Spirituality" id="115" name="Google Shape;115;p15" title="Through the Fire: How God Makes Us Better Than Before | Let's Talk | Bay Area Christian Church">
            <a:hlinkClick r:id="rId3"/>
          </p:cNvPr>
          <p:cNvPicPr preferRelativeResize="0"/>
          <p:nvPr/>
        </p:nvPicPr>
        <p:blipFill>
          <a:blip r:embed="rId4">
            <a:alphaModFix/>
          </a:blip>
          <a:stretch>
            <a:fillRect/>
          </a:stretch>
        </p:blipFill>
        <p:spPr>
          <a:xfrm>
            <a:off x="0" y="0"/>
            <a:ext cx="18288000" cy="1028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123" name="Shape 123"/>
        <p:cNvGrpSpPr/>
        <p:nvPr/>
      </p:nvGrpSpPr>
      <p:grpSpPr>
        <a:xfrm>
          <a:off x="0" y="0"/>
          <a:ext cx="0" cy="0"/>
          <a:chOff x="0" y="0"/>
          <a:chExt cx="0" cy="0"/>
        </a:xfrm>
      </p:grpSpPr>
      <p:pic>
        <p:nvPicPr>
          <p:cNvPr id="124" name="Google Shape;124;p16" title="image.png"/>
          <p:cNvPicPr preferRelativeResize="0"/>
          <p:nvPr/>
        </p:nvPicPr>
        <p:blipFill rotWithShape="1">
          <a:blip r:embed="rId3">
            <a:alphaModFix/>
          </a:blip>
          <a:srcRect b="4561" l="0" r="0" t="4561"/>
          <a:stretch/>
        </p:blipFill>
        <p:spPr>
          <a:xfrm>
            <a:off x="10741342" y="0"/>
            <a:ext cx="7546658" cy="10287000"/>
          </a:xfrm>
          <a:prstGeom prst="rect">
            <a:avLst/>
          </a:prstGeom>
          <a:noFill/>
          <a:ln>
            <a:noFill/>
          </a:ln>
        </p:spPr>
      </p:pic>
      <p:grpSp>
        <p:nvGrpSpPr>
          <p:cNvPr id="125" name="Google Shape;125;p16"/>
          <p:cNvGrpSpPr/>
          <p:nvPr/>
        </p:nvGrpSpPr>
        <p:grpSpPr>
          <a:xfrm>
            <a:off x="1028700" y="1028700"/>
            <a:ext cx="8683649" cy="4804375"/>
            <a:chOff x="0" y="0"/>
            <a:chExt cx="11578200" cy="6405833"/>
          </a:xfrm>
        </p:grpSpPr>
        <p:sp>
          <p:nvSpPr>
            <p:cNvPr id="126" name="Google Shape;126;p16"/>
            <p:cNvSpPr txBox="1"/>
            <p:nvPr/>
          </p:nvSpPr>
          <p:spPr>
            <a:xfrm>
              <a:off x="0" y="0"/>
              <a:ext cx="11578200" cy="19701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US" sz="5400">
                  <a:solidFill>
                    <a:srgbClr val="101828"/>
                  </a:solidFill>
                  <a:latin typeface="Inter Tight SemiBold"/>
                  <a:ea typeface="Inter Tight SemiBold"/>
                  <a:cs typeface="Inter Tight SemiBold"/>
                  <a:sym typeface="Inter Tight SemiBold"/>
                </a:rPr>
                <a:t>How am I handling the fires of life?</a:t>
              </a:r>
              <a:endParaRPr b="1" sz="5400">
                <a:latin typeface="Inter Tight"/>
                <a:ea typeface="Inter Tight"/>
                <a:cs typeface="Inter Tight"/>
                <a:sym typeface="Inter Tight"/>
              </a:endParaRPr>
            </a:p>
          </p:txBody>
        </p:sp>
        <p:sp>
          <p:nvSpPr>
            <p:cNvPr id="127" name="Google Shape;127;p16"/>
            <p:cNvSpPr txBox="1"/>
            <p:nvPr/>
          </p:nvSpPr>
          <p:spPr>
            <a:xfrm>
              <a:off x="0" y="2465333"/>
              <a:ext cx="11578200" cy="3940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Font typeface="Arial"/>
                <a:buNone/>
              </a:pPr>
              <a:r>
                <a:rPr lang="en-US" sz="2400">
                  <a:solidFill>
                    <a:srgbClr val="202939"/>
                  </a:solidFill>
                  <a:latin typeface="Inter"/>
                  <a:ea typeface="Inter"/>
                  <a:cs typeface="Inter"/>
                  <a:sym typeface="Inter"/>
                </a:rPr>
                <a:t>You’ve allowed our enemies to prevail against us. </a:t>
              </a:r>
              <a:r>
                <a:rPr b="1" lang="en-US" sz="2400">
                  <a:solidFill>
                    <a:srgbClr val="202939"/>
                  </a:solidFill>
                  <a:latin typeface="Inter"/>
                  <a:ea typeface="Inter"/>
                  <a:cs typeface="Inter"/>
                  <a:sym typeface="Inter"/>
                </a:rPr>
                <a:t>We’ve passed through fire</a:t>
              </a:r>
              <a:r>
                <a:rPr lang="en-US" sz="2400">
                  <a:solidFill>
                    <a:srgbClr val="202939"/>
                  </a:solidFill>
                  <a:latin typeface="Inter"/>
                  <a:ea typeface="Inter"/>
                  <a:cs typeface="Inter"/>
                  <a:sym typeface="Inter"/>
                </a:rPr>
                <a:t> and flood, yet </a:t>
              </a:r>
              <a:r>
                <a:rPr b="1" lang="en-US" sz="2400">
                  <a:solidFill>
                    <a:srgbClr val="202939"/>
                  </a:solidFill>
                  <a:latin typeface="Inter"/>
                  <a:ea typeface="Inter"/>
                  <a:cs typeface="Inter"/>
                  <a:sym typeface="Inter"/>
                </a:rPr>
                <a:t>in the end you always bring us out better than we were before</a:t>
              </a:r>
              <a:r>
                <a:rPr lang="en-US" sz="2400">
                  <a:solidFill>
                    <a:srgbClr val="202939"/>
                  </a:solidFill>
                  <a:latin typeface="Inter"/>
                  <a:ea typeface="Inter"/>
                  <a:cs typeface="Inter"/>
                  <a:sym typeface="Inter"/>
                </a:rPr>
                <a:t>, saturated with your goodness.</a:t>
              </a:r>
              <a:endParaRPr sz="2400">
                <a:latin typeface="Inter"/>
                <a:ea typeface="Inter"/>
                <a:cs typeface="Inter"/>
                <a:sym typeface="Inter"/>
              </a:endParaRPr>
            </a:p>
            <a:p>
              <a:pPr indent="0" lvl="0" marL="0" marR="0" rtl="0" algn="l">
                <a:lnSpc>
                  <a:spcPct val="140000"/>
                </a:lnSpc>
                <a:spcBef>
                  <a:spcPts val="0"/>
                </a:spcBef>
                <a:spcAft>
                  <a:spcPts val="0"/>
                </a:spcAft>
                <a:buNone/>
              </a:pPr>
              <a:r>
                <a:t/>
              </a:r>
              <a:endParaRPr i="0" sz="2400" u="none" cap="none" strike="noStrike">
                <a:solidFill>
                  <a:srgbClr val="121926"/>
                </a:solidFill>
                <a:latin typeface="Inter"/>
                <a:ea typeface="Inter"/>
                <a:cs typeface="Inter"/>
                <a:sym typeface="Inter"/>
              </a:endParaRPr>
            </a:p>
            <a:p>
              <a:pPr indent="0" lvl="0" marL="0" marR="0" rtl="0" algn="l">
                <a:lnSpc>
                  <a:spcPct val="140000"/>
                </a:lnSpc>
                <a:spcBef>
                  <a:spcPts val="0"/>
                </a:spcBef>
                <a:spcAft>
                  <a:spcPts val="0"/>
                </a:spcAft>
                <a:buNone/>
              </a:pPr>
              <a:r>
                <a:rPr b="1" i="0" lang="en-US" sz="2400" u="none" cap="none" strike="noStrike">
                  <a:solidFill>
                    <a:srgbClr val="121926"/>
                  </a:solidFill>
                  <a:latin typeface="Inter"/>
                  <a:ea typeface="Inter"/>
                  <a:cs typeface="Inter"/>
                  <a:sym typeface="Inter"/>
                </a:rPr>
                <a:t>— </a:t>
              </a:r>
              <a:r>
                <a:rPr b="1" lang="en-US" sz="2400">
                  <a:solidFill>
                    <a:srgbClr val="202939"/>
                  </a:solidFill>
                  <a:latin typeface="Inter"/>
                  <a:ea typeface="Inter"/>
                  <a:cs typeface="Inter"/>
                  <a:sym typeface="Inter"/>
                </a:rPr>
                <a:t>Psalm 66:12 TPT</a:t>
              </a:r>
              <a:endParaRPr b="1" sz="2400">
                <a:solidFill>
                  <a:srgbClr val="121926"/>
                </a:solidFill>
                <a:latin typeface="Inter"/>
                <a:ea typeface="Inter"/>
                <a:cs typeface="Inter"/>
                <a:sym typeface="Inter"/>
              </a:endParaRPr>
            </a:p>
          </p:txBody>
        </p:sp>
      </p:grpSp>
      <p:grpSp>
        <p:nvGrpSpPr>
          <p:cNvPr id="128" name="Google Shape;128;p16"/>
          <p:cNvGrpSpPr/>
          <p:nvPr/>
        </p:nvGrpSpPr>
        <p:grpSpPr>
          <a:xfrm>
            <a:off x="1028700" y="9258300"/>
            <a:ext cx="8683645" cy="619231"/>
            <a:chOff x="0" y="12700"/>
            <a:chExt cx="11578194" cy="825641"/>
          </a:xfrm>
        </p:grpSpPr>
        <p:sp>
          <p:nvSpPr>
            <p:cNvPr id="129" name="Google Shape;129;p16"/>
            <p:cNvSpPr txBox="1"/>
            <p:nvPr/>
          </p:nvSpPr>
          <p:spPr>
            <a:xfrm>
              <a:off x="851547" y="278835"/>
              <a:ext cx="10726500" cy="369300"/>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SzPts val="1100"/>
                <a:buNone/>
              </a:pPr>
              <a:r>
                <a:rPr b="1" lang="en-US" sz="1800">
                  <a:solidFill>
                    <a:srgbClr val="1849A9"/>
                  </a:solidFill>
                  <a:latin typeface="Source Code Pro"/>
                  <a:ea typeface="Source Code Pro"/>
                  <a:cs typeface="Source Code Pro"/>
                  <a:sym typeface="Source Code Pro"/>
                </a:rPr>
                <a:t>LESSON TITLE</a:t>
              </a:r>
              <a:endParaRPr b="1" sz="1800">
                <a:solidFill>
                  <a:srgbClr val="1849A9"/>
                </a:solidFill>
                <a:latin typeface="Source Code Pro"/>
                <a:ea typeface="Source Code Pro"/>
                <a:cs typeface="Source Code Pro"/>
                <a:sym typeface="Source Code Pro"/>
              </a:endParaRPr>
            </a:p>
          </p:txBody>
        </p:sp>
        <p:sp>
          <p:nvSpPr>
            <p:cNvPr id="130" name="Google Shape;130;p16"/>
            <p:cNvSpPr/>
            <p:nvPr/>
          </p:nvSpPr>
          <p:spPr>
            <a:xfrm>
              <a:off x="0" y="218440"/>
              <a:ext cx="619901" cy="619901"/>
            </a:xfrm>
            <a:custGeom>
              <a:rect b="b" l="l" r="r" t="t"/>
              <a:pathLst>
                <a:path extrusionOk="0" h="619901" w="619901">
                  <a:moveTo>
                    <a:pt x="0" y="0"/>
                  </a:moveTo>
                  <a:lnTo>
                    <a:pt x="619901" y="0"/>
                  </a:lnTo>
                  <a:lnTo>
                    <a:pt x="619901" y="619901"/>
                  </a:lnTo>
                  <a:lnTo>
                    <a:pt x="0" y="619901"/>
                  </a:lnTo>
                  <a:lnTo>
                    <a:pt x="0" y="0"/>
                  </a:lnTo>
                  <a:close/>
                </a:path>
              </a:pathLst>
            </a:custGeom>
            <a:blipFill rotWithShape="1">
              <a:blip r:embed="rId4">
                <a:alphaModFix/>
              </a:blip>
              <a:stretch>
                <a:fillRect b="0" l="0" r="0" t="0"/>
              </a:stretch>
            </a:blipFill>
            <a:ln>
              <a:noFill/>
            </a:ln>
          </p:spPr>
        </p:sp>
        <p:cxnSp>
          <p:nvCxnSpPr>
            <p:cNvPr id="131" name="Google Shape;131;p16"/>
            <p:cNvCxnSpPr/>
            <p:nvPr/>
          </p:nvCxnSpPr>
          <p:spPr>
            <a:xfrm>
              <a:off x="0" y="12700"/>
              <a:ext cx="11578194" cy="0"/>
            </a:xfrm>
            <a:prstGeom prst="straightConnector1">
              <a:avLst/>
            </a:prstGeom>
            <a:noFill/>
            <a:ln cap="flat" cmpd="sng" w="25400">
              <a:solidFill>
                <a:srgbClr val="1849A9"/>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135" name="Shape 135"/>
        <p:cNvGrpSpPr/>
        <p:nvPr/>
      </p:nvGrpSpPr>
      <p:grpSpPr>
        <a:xfrm>
          <a:off x="0" y="0"/>
          <a:ext cx="0" cy="0"/>
          <a:chOff x="0" y="0"/>
          <a:chExt cx="0" cy="0"/>
        </a:xfrm>
      </p:grpSpPr>
      <p:pic>
        <p:nvPicPr>
          <p:cNvPr id="136" name="Google Shape;136;p17"/>
          <p:cNvPicPr preferRelativeResize="0"/>
          <p:nvPr/>
        </p:nvPicPr>
        <p:blipFill rotWithShape="1">
          <a:blip r:embed="rId3">
            <a:alphaModFix/>
          </a:blip>
          <a:srcRect b="4563" l="0" r="0" t="4564"/>
          <a:stretch/>
        </p:blipFill>
        <p:spPr>
          <a:xfrm>
            <a:off x="0" y="0"/>
            <a:ext cx="7546976" cy="10287000"/>
          </a:xfrm>
          <a:prstGeom prst="rect">
            <a:avLst/>
          </a:prstGeom>
          <a:noFill/>
          <a:ln>
            <a:noFill/>
          </a:ln>
        </p:spPr>
      </p:pic>
      <p:grpSp>
        <p:nvGrpSpPr>
          <p:cNvPr id="137" name="Google Shape;137;p17"/>
          <p:cNvGrpSpPr/>
          <p:nvPr/>
        </p:nvGrpSpPr>
        <p:grpSpPr>
          <a:xfrm>
            <a:off x="8575655" y="1028700"/>
            <a:ext cx="8683649" cy="5838700"/>
            <a:chOff x="0" y="0"/>
            <a:chExt cx="11578200" cy="7784933"/>
          </a:xfrm>
        </p:grpSpPr>
        <p:sp>
          <p:nvSpPr>
            <p:cNvPr id="138" name="Google Shape;138;p17"/>
            <p:cNvSpPr txBox="1"/>
            <p:nvPr/>
          </p:nvSpPr>
          <p:spPr>
            <a:xfrm>
              <a:off x="0" y="0"/>
              <a:ext cx="11578200" cy="19701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US" sz="4800">
                  <a:solidFill>
                    <a:srgbClr val="101828"/>
                  </a:solidFill>
                  <a:latin typeface="Inter Tight SemiBold"/>
                  <a:ea typeface="Inter Tight SemiBold"/>
                  <a:cs typeface="Inter Tight SemiBold"/>
                  <a:sym typeface="Inter Tight SemiBold"/>
                </a:rPr>
                <a:t>How can I go through the fire and come out better?</a:t>
              </a:r>
              <a:endParaRPr b="1" sz="4800">
                <a:latin typeface="Inter Tight"/>
                <a:ea typeface="Inter Tight"/>
                <a:cs typeface="Inter Tight"/>
                <a:sym typeface="Inter Tight"/>
              </a:endParaRPr>
            </a:p>
          </p:txBody>
        </p:sp>
        <p:sp>
          <p:nvSpPr>
            <p:cNvPr id="139" name="Google Shape;139;p17"/>
            <p:cNvSpPr txBox="1"/>
            <p:nvPr/>
          </p:nvSpPr>
          <p:spPr>
            <a:xfrm>
              <a:off x="0" y="2465333"/>
              <a:ext cx="11578200" cy="5319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400">
                  <a:solidFill>
                    <a:srgbClr val="202939"/>
                  </a:solidFill>
                  <a:latin typeface="Inter"/>
                  <a:ea typeface="Inter"/>
                  <a:cs typeface="Inter"/>
                  <a:sym typeface="Inter"/>
                </a:rPr>
                <a:t>I will bring that group through the fire</a:t>
              </a:r>
              <a:r>
                <a:rPr lang="en-US" sz="2400">
                  <a:solidFill>
                    <a:srgbClr val="202939"/>
                  </a:solidFill>
                  <a:latin typeface="Inter"/>
                  <a:ea typeface="Inter"/>
                  <a:cs typeface="Inter"/>
                  <a:sym typeface="Inter"/>
                </a:rPr>
                <a:t> and make them pure. I will refine them like silver and purify them like gold. They will call on my name, and I will answer them. I will say, '</a:t>
              </a:r>
              <a:r>
                <a:rPr b="1" lang="en-US" sz="2400">
                  <a:solidFill>
                    <a:srgbClr val="202939"/>
                  </a:solidFill>
                  <a:latin typeface="Inter"/>
                  <a:ea typeface="Inter"/>
                  <a:cs typeface="Inter"/>
                  <a:sym typeface="Inter"/>
                </a:rPr>
                <a:t>These are my people</a:t>
              </a:r>
              <a:r>
                <a:rPr lang="en-US" sz="2400">
                  <a:solidFill>
                    <a:srgbClr val="202939"/>
                  </a:solidFill>
                  <a:latin typeface="Inter"/>
                  <a:ea typeface="Inter"/>
                  <a:cs typeface="Inter"/>
                  <a:sym typeface="Inter"/>
                </a:rPr>
                <a:t>,' and they will say, '</a:t>
              </a:r>
              <a:r>
                <a:rPr b="1" lang="en-US" sz="2400">
                  <a:solidFill>
                    <a:srgbClr val="202939"/>
                  </a:solidFill>
                  <a:latin typeface="Inter"/>
                  <a:ea typeface="Inter"/>
                  <a:cs typeface="Inter"/>
                  <a:sym typeface="Inter"/>
                </a:rPr>
                <a:t>The LORD is our God</a:t>
              </a:r>
              <a:r>
                <a:rPr lang="en-US" sz="2400">
                  <a:solidFill>
                    <a:srgbClr val="202939"/>
                  </a:solidFill>
                  <a:latin typeface="Inter"/>
                  <a:ea typeface="Inter"/>
                  <a:cs typeface="Inter"/>
                  <a:sym typeface="Inter"/>
                </a:rPr>
                <a:t>.'"</a:t>
              </a:r>
              <a:endParaRPr sz="2400">
                <a:latin typeface="Inter"/>
                <a:ea typeface="Inter"/>
                <a:cs typeface="Inter"/>
                <a:sym typeface="Inter"/>
              </a:endParaRPr>
            </a:p>
            <a:p>
              <a:pPr indent="0" lvl="0" marL="0" marR="0" rtl="0" algn="l">
                <a:lnSpc>
                  <a:spcPct val="140000"/>
                </a:lnSpc>
                <a:spcBef>
                  <a:spcPts val="0"/>
                </a:spcBef>
                <a:spcAft>
                  <a:spcPts val="0"/>
                </a:spcAft>
                <a:buNone/>
              </a:pPr>
              <a:r>
                <a:t/>
              </a:r>
              <a:endParaRPr i="0" sz="2400" u="none" cap="none" strike="noStrike">
                <a:solidFill>
                  <a:srgbClr val="121926"/>
                </a:solidFill>
                <a:latin typeface="Inter"/>
                <a:ea typeface="Inter"/>
                <a:cs typeface="Inter"/>
                <a:sym typeface="Inter"/>
              </a:endParaRPr>
            </a:p>
            <a:p>
              <a:pPr indent="0" lvl="0" marL="0" marR="0" rtl="0" algn="l">
                <a:lnSpc>
                  <a:spcPct val="140000"/>
                </a:lnSpc>
                <a:spcBef>
                  <a:spcPts val="0"/>
                </a:spcBef>
                <a:spcAft>
                  <a:spcPts val="0"/>
                </a:spcAft>
                <a:buNone/>
              </a:pPr>
              <a:r>
                <a:rPr b="1" i="0" lang="en-US" sz="2400" u="none" cap="none" strike="noStrike">
                  <a:solidFill>
                    <a:srgbClr val="121926"/>
                  </a:solidFill>
                  <a:latin typeface="Inter"/>
                  <a:ea typeface="Inter"/>
                  <a:cs typeface="Inter"/>
                  <a:sym typeface="Inter"/>
                </a:rPr>
                <a:t>— </a:t>
              </a:r>
              <a:r>
                <a:rPr b="1" lang="en-US" sz="2400">
                  <a:solidFill>
                    <a:srgbClr val="202939"/>
                  </a:solidFill>
                  <a:latin typeface="Inter"/>
                  <a:ea typeface="Inter"/>
                  <a:cs typeface="Inter"/>
                  <a:sym typeface="Inter"/>
                </a:rPr>
                <a:t>Zechariah 13:9 NLT</a:t>
              </a:r>
              <a:endParaRPr b="1" sz="2400">
                <a:solidFill>
                  <a:srgbClr val="202939"/>
                </a:solidFill>
                <a:latin typeface="Inter"/>
                <a:ea typeface="Inter"/>
                <a:cs typeface="Inter"/>
                <a:sym typeface="Inter"/>
              </a:endParaRPr>
            </a:p>
            <a:p>
              <a:pPr indent="0" lvl="0" marL="0" marR="0" rtl="0" algn="l">
                <a:lnSpc>
                  <a:spcPct val="140000"/>
                </a:lnSpc>
                <a:spcBef>
                  <a:spcPts val="0"/>
                </a:spcBef>
                <a:spcAft>
                  <a:spcPts val="0"/>
                </a:spcAft>
                <a:buNone/>
              </a:pPr>
              <a:r>
                <a:t/>
              </a:r>
              <a:endParaRPr b="1" sz="2400">
                <a:solidFill>
                  <a:srgbClr val="121926"/>
                </a:solidFill>
                <a:latin typeface="Inter"/>
                <a:ea typeface="Inter"/>
                <a:cs typeface="Inter"/>
                <a:sym typeface="Inter"/>
              </a:endParaRPr>
            </a:p>
          </p:txBody>
        </p:sp>
      </p:grpSp>
      <p:grpSp>
        <p:nvGrpSpPr>
          <p:cNvPr id="140" name="Google Shape;140;p17"/>
          <p:cNvGrpSpPr/>
          <p:nvPr/>
        </p:nvGrpSpPr>
        <p:grpSpPr>
          <a:xfrm>
            <a:off x="8575655" y="9267825"/>
            <a:ext cx="8683645" cy="619231"/>
            <a:chOff x="0" y="12700"/>
            <a:chExt cx="11578194" cy="825641"/>
          </a:xfrm>
        </p:grpSpPr>
        <p:sp>
          <p:nvSpPr>
            <p:cNvPr id="141" name="Google Shape;141;p17"/>
            <p:cNvSpPr txBox="1"/>
            <p:nvPr/>
          </p:nvSpPr>
          <p:spPr>
            <a:xfrm>
              <a:off x="851680" y="343735"/>
              <a:ext cx="10726500" cy="369300"/>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SzPts val="1100"/>
                <a:buNone/>
              </a:pPr>
              <a:r>
                <a:rPr b="1" lang="en-US" sz="1800">
                  <a:solidFill>
                    <a:srgbClr val="1849A9"/>
                  </a:solidFill>
                  <a:latin typeface="Source Code Pro"/>
                  <a:ea typeface="Source Code Pro"/>
                  <a:cs typeface="Source Code Pro"/>
                  <a:sym typeface="Source Code Pro"/>
                </a:rPr>
                <a:t>LESSON TITLE</a:t>
              </a:r>
              <a:endParaRPr b="1" sz="1800">
                <a:solidFill>
                  <a:srgbClr val="1849A9"/>
                </a:solidFill>
                <a:latin typeface="Source Code Pro"/>
                <a:ea typeface="Source Code Pro"/>
                <a:cs typeface="Source Code Pro"/>
                <a:sym typeface="Source Code Pro"/>
              </a:endParaRPr>
            </a:p>
          </p:txBody>
        </p:sp>
        <p:sp>
          <p:nvSpPr>
            <p:cNvPr id="142" name="Google Shape;142;p17"/>
            <p:cNvSpPr/>
            <p:nvPr/>
          </p:nvSpPr>
          <p:spPr>
            <a:xfrm>
              <a:off x="0" y="218440"/>
              <a:ext cx="619901" cy="619901"/>
            </a:xfrm>
            <a:custGeom>
              <a:rect b="b" l="l" r="r" t="t"/>
              <a:pathLst>
                <a:path extrusionOk="0" h="619901" w="619901">
                  <a:moveTo>
                    <a:pt x="0" y="0"/>
                  </a:moveTo>
                  <a:lnTo>
                    <a:pt x="619901" y="0"/>
                  </a:lnTo>
                  <a:lnTo>
                    <a:pt x="619901" y="619901"/>
                  </a:lnTo>
                  <a:lnTo>
                    <a:pt x="0" y="619901"/>
                  </a:lnTo>
                  <a:lnTo>
                    <a:pt x="0" y="0"/>
                  </a:lnTo>
                  <a:close/>
                </a:path>
              </a:pathLst>
            </a:custGeom>
            <a:blipFill rotWithShape="1">
              <a:blip r:embed="rId4">
                <a:alphaModFix/>
              </a:blip>
              <a:stretch>
                <a:fillRect b="0" l="0" r="0" t="0"/>
              </a:stretch>
            </a:blipFill>
            <a:ln>
              <a:noFill/>
            </a:ln>
          </p:spPr>
        </p:sp>
        <p:cxnSp>
          <p:nvCxnSpPr>
            <p:cNvPr id="143" name="Google Shape;143;p17"/>
            <p:cNvCxnSpPr/>
            <p:nvPr/>
          </p:nvCxnSpPr>
          <p:spPr>
            <a:xfrm>
              <a:off x="0" y="12700"/>
              <a:ext cx="11578194" cy="0"/>
            </a:xfrm>
            <a:prstGeom prst="straightConnector1">
              <a:avLst/>
            </a:prstGeom>
            <a:noFill/>
            <a:ln cap="flat" cmpd="sng" w="25400">
              <a:solidFill>
                <a:srgbClr val="1849A9"/>
              </a:solidFill>
              <a:prstDash val="solid"/>
              <a:round/>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AFB"/>
        </a:solidFill>
      </p:bgPr>
    </p:bg>
    <p:spTree>
      <p:nvGrpSpPr>
        <p:cNvPr id="151" name="Shape 151"/>
        <p:cNvGrpSpPr/>
        <p:nvPr/>
      </p:nvGrpSpPr>
      <p:grpSpPr>
        <a:xfrm>
          <a:off x="0" y="0"/>
          <a:ext cx="0" cy="0"/>
          <a:chOff x="0" y="0"/>
          <a:chExt cx="0" cy="0"/>
        </a:xfrm>
      </p:grpSpPr>
      <p:pic>
        <p:nvPicPr>
          <p:cNvPr id="152" name="Google Shape;152;p18"/>
          <p:cNvPicPr preferRelativeResize="0"/>
          <p:nvPr/>
        </p:nvPicPr>
        <p:blipFill rotWithShape="1">
          <a:blip r:embed="rId3">
            <a:alphaModFix/>
          </a:blip>
          <a:srcRect b="0" l="25590" r="25590" t="0"/>
          <a:stretch/>
        </p:blipFill>
        <p:spPr>
          <a:xfrm>
            <a:off x="10741342" y="0"/>
            <a:ext cx="7546658" cy="10287000"/>
          </a:xfrm>
          <a:prstGeom prst="rect">
            <a:avLst/>
          </a:prstGeom>
          <a:noFill/>
          <a:ln>
            <a:noFill/>
          </a:ln>
        </p:spPr>
      </p:pic>
      <p:grpSp>
        <p:nvGrpSpPr>
          <p:cNvPr id="153" name="Google Shape;153;p18"/>
          <p:cNvGrpSpPr/>
          <p:nvPr/>
        </p:nvGrpSpPr>
        <p:grpSpPr>
          <a:xfrm>
            <a:off x="1028700" y="1028700"/>
            <a:ext cx="8683649" cy="7390300"/>
            <a:chOff x="0" y="0"/>
            <a:chExt cx="11578200" cy="9853733"/>
          </a:xfrm>
        </p:grpSpPr>
        <p:sp>
          <p:nvSpPr>
            <p:cNvPr id="154" name="Google Shape;154;p18"/>
            <p:cNvSpPr txBox="1"/>
            <p:nvPr/>
          </p:nvSpPr>
          <p:spPr>
            <a:xfrm>
              <a:off x="0" y="0"/>
              <a:ext cx="11578200" cy="19701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b="1" lang="en-US" sz="4700">
                  <a:solidFill>
                    <a:srgbClr val="101828"/>
                  </a:solidFill>
                  <a:latin typeface="Inter Tight"/>
                  <a:ea typeface="Inter Tight"/>
                  <a:cs typeface="Inter Tight"/>
                  <a:sym typeface="Inter Tight"/>
                </a:rPr>
                <a:t>What good things happen in my life when I go through the fire?</a:t>
              </a:r>
              <a:endParaRPr b="1" sz="4700">
                <a:latin typeface="Inter Tight"/>
                <a:ea typeface="Inter Tight"/>
                <a:cs typeface="Inter Tight"/>
                <a:sym typeface="Inter Tight"/>
              </a:endParaRPr>
            </a:p>
          </p:txBody>
        </p:sp>
        <p:sp>
          <p:nvSpPr>
            <p:cNvPr id="155" name="Google Shape;155;p18"/>
            <p:cNvSpPr txBox="1"/>
            <p:nvPr/>
          </p:nvSpPr>
          <p:spPr>
            <a:xfrm>
              <a:off x="0" y="2465333"/>
              <a:ext cx="11578200" cy="7388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So be truly glad. There is wonderful joy ahead, even though you must endure many trials for a little while. [7] These trials will show that your faith is genuine. It is being tested as fire tests and purifies gold-though your faith is far more precious than mere gold. So when your faith remains strong through many trials, it will bring you much praise and glory and honor on the day when Jesus Christ is revealed to the whole world.</a:t>
              </a:r>
              <a:endParaRPr b="1" sz="2400">
                <a:solidFill>
                  <a:srgbClr val="202939"/>
                </a:solidFill>
                <a:latin typeface="Inter"/>
                <a:ea typeface="Inter"/>
                <a:cs typeface="Inter"/>
                <a:sym typeface="Inter"/>
              </a:endParaRPr>
            </a:p>
            <a:p>
              <a:pPr indent="0" lvl="0" marL="0" marR="0" rtl="0" algn="l">
                <a:lnSpc>
                  <a:spcPct val="140000"/>
                </a:lnSpc>
                <a:spcBef>
                  <a:spcPts val="0"/>
                </a:spcBef>
                <a:spcAft>
                  <a:spcPts val="0"/>
                </a:spcAft>
                <a:buNone/>
              </a:pPr>
              <a:r>
                <a:t/>
              </a:r>
              <a:endParaRPr sz="2400">
                <a:solidFill>
                  <a:srgbClr val="121926"/>
                </a:solidFill>
                <a:latin typeface="Inter"/>
                <a:ea typeface="Inter"/>
                <a:cs typeface="Inter"/>
                <a:sym typeface="Inter"/>
              </a:endParaRPr>
            </a:p>
            <a:p>
              <a:pPr indent="0" lvl="0" marL="0" marR="0" rtl="0" algn="l">
                <a:lnSpc>
                  <a:spcPct val="140000"/>
                </a:lnSpc>
                <a:spcBef>
                  <a:spcPts val="0"/>
                </a:spcBef>
                <a:spcAft>
                  <a:spcPts val="0"/>
                </a:spcAft>
                <a:buNone/>
              </a:pPr>
              <a:r>
                <a:t/>
              </a:r>
              <a:endParaRPr b="1" i="0" sz="2400" u="none" cap="none" strike="noStrike">
                <a:solidFill>
                  <a:srgbClr val="121926"/>
                </a:solidFill>
                <a:latin typeface="Inter"/>
                <a:ea typeface="Inter"/>
                <a:cs typeface="Inter"/>
                <a:sym typeface="Inter"/>
              </a:endParaRPr>
            </a:p>
            <a:p>
              <a:pPr indent="0" lvl="0" marL="0" marR="0" rtl="0" algn="l">
                <a:lnSpc>
                  <a:spcPct val="140000"/>
                </a:lnSpc>
                <a:spcBef>
                  <a:spcPts val="0"/>
                </a:spcBef>
                <a:spcAft>
                  <a:spcPts val="0"/>
                </a:spcAft>
                <a:buNone/>
              </a:pPr>
              <a:r>
                <a:rPr b="1" i="0" lang="en-US" sz="2400" u="none" cap="none" strike="noStrike">
                  <a:solidFill>
                    <a:srgbClr val="121926"/>
                  </a:solidFill>
                  <a:latin typeface="Inter"/>
                  <a:ea typeface="Inter"/>
                  <a:cs typeface="Inter"/>
                  <a:sym typeface="Inter"/>
                </a:rPr>
                <a:t>— </a:t>
              </a:r>
              <a:r>
                <a:rPr b="1" lang="en-US" sz="2400">
                  <a:solidFill>
                    <a:srgbClr val="202939"/>
                  </a:solidFill>
                  <a:latin typeface="Inter"/>
                  <a:ea typeface="Inter"/>
                  <a:cs typeface="Inter"/>
                  <a:sym typeface="Inter"/>
                </a:rPr>
                <a:t>1 Peter 1:6-7 NLT</a:t>
              </a:r>
              <a:endParaRPr b="1" sz="2400">
                <a:solidFill>
                  <a:srgbClr val="121926"/>
                </a:solidFill>
                <a:latin typeface="Inter"/>
                <a:ea typeface="Inter"/>
                <a:cs typeface="Inter"/>
                <a:sym typeface="Inter"/>
              </a:endParaRPr>
            </a:p>
          </p:txBody>
        </p:sp>
      </p:grpSp>
      <p:grpSp>
        <p:nvGrpSpPr>
          <p:cNvPr id="156" name="Google Shape;156;p18"/>
          <p:cNvGrpSpPr/>
          <p:nvPr/>
        </p:nvGrpSpPr>
        <p:grpSpPr>
          <a:xfrm>
            <a:off x="1028700" y="9258300"/>
            <a:ext cx="8683660" cy="619231"/>
            <a:chOff x="0" y="12700"/>
            <a:chExt cx="11578214" cy="825641"/>
          </a:xfrm>
        </p:grpSpPr>
        <p:sp>
          <p:nvSpPr>
            <p:cNvPr id="157" name="Google Shape;157;p18"/>
            <p:cNvSpPr txBox="1"/>
            <p:nvPr/>
          </p:nvSpPr>
          <p:spPr>
            <a:xfrm>
              <a:off x="851714" y="343735"/>
              <a:ext cx="10726500" cy="369300"/>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SzPts val="1100"/>
                <a:buNone/>
              </a:pPr>
              <a:r>
                <a:rPr b="1" lang="en-US" sz="1800">
                  <a:solidFill>
                    <a:srgbClr val="1849A9"/>
                  </a:solidFill>
                  <a:latin typeface="Source Code Pro"/>
                  <a:ea typeface="Source Code Pro"/>
                  <a:cs typeface="Source Code Pro"/>
                  <a:sym typeface="Source Code Pro"/>
                </a:rPr>
                <a:t>LESSON TITL</a:t>
              </a:r>
              <a:r>
                <a:rPr b="1" i="0" lang="en-US" sz="1800" u="none" cap="none" strike="noStrike">
                  <a:solidFill>
                    <a:srgbClr val="1849A9"/>
                  </a:solidFill>
                  <a:latin typeface="Source Code Pro"/>
                  <a:ea typeface="Source Code Pro"/>
                  <a:cs typeface="Source Code Pro"/>
                  <a:sym typeface="Source Code Pro"/>
                </a:rPr>
                <a:t>E</a:t>
              </a:r>
              <a:endParaRPr sz="1800">
                <a:latin typeface="Source Code Pro"/>
                <a:ea typeface="Source Code Pro"/>
                <a:cs typeface="Source Code Pro"/>
                <a:sym typeface="Source Code Pro"/>
              </a:endParaRPr>
            </a:p>
          </p:txBody>
        </p:sp>
        <p:sp>
          <p:nvSpPr>
            <p:cNvPr id="158" name="Google Shape;158;p18"/>
            <p:cNvSpPr/>
            <p:nvPr/>
          </p:nvSpPr>
          <p:spPr>
            <a:xfrm>
              <a:off x="0" y="218440"/>
              <a:ext cx="619901" cy="619901"/>
            </a:xfrm>
            <a:custGeom>
              <a:rect b="b" l="l" r="r" t="t"/>
              <a:pathLst>
                <a:path extrusionOk="0" h="619901" w="619901">
                  <a:moveTo>
                    <a:pt x="0" y="0"/>
                  </a:moveTo>
                  <a:lnTo>
                    <a:pt x="619901" y="0"/>
                  </a:lnTo>
                  <a:lnTo>
                    <a:pt x="619901" y="619901"/>
                  </a:lnTo>
                  <a:lnTo>
                    <a:pt x="0" y="619901"/>
                  </a:lnTo>
                  <a:lnTo>
                    <a:pt x="0" y="0"/>
                  </a:lnTo>
                  <a:close/>
                </a:path>
              </a:pathLst>
            </a:custGeom>
            <a:blipFill rotWithShape="1">
              <a:blip r:embed="rId4">
                <a:alphaModFix/>
              </a:blip>
              <a:stretch>
                <a:fillRect b="0" l="0" r="0" t="0"/>
              </a:stretch>
            </a:blipFill>
            <a:ln>
              <a:noFill/>
            </a:ln>
          </p:spPr>
        </p:sp>
        <p:cxnSp>
          <p:nvCxnSpPr>
            <p:cNvPr id="159" name="Google Shape;159;p18"/>
            <p:cNvCxnSpPr/>
            <p:nvPr/>
          </p:nvCxnSpPr>
          <p:spPr>
            <a:xfrm>
              <a:off x="0" y="12700"/>
              <a:ext cx="11578194" cy="0"/>
            </a:xfrm>
            <a:prstGeom prst="straightConnector1">
              <a:avLst/>
            </a:prstGeom>
            <a:noFill/>
            <a:ln cap="flat" cmpd="sng" w="25400">
              <a:solidFill>
                <a:srgbClr val="1849A9"/>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AFC"/>
        </a:solidFill>
      </p:bgPr>
    </p:bg>
    <p:spTree>
      <p:nvGrpSpPr>
        <p:cNvPr id="163" name="Shape 163"/>
        <p:cNvGrpSpPr/>
        <p:nvPr/>
      </p:nvGrpSpPr>
      <p:grpSpPr>
        <a:xfrm>
          <a:off x="0" y="0"/>
          <a:ext cx="0" cy="0"/>
          <a:chOff x="0" y="0"/>
          <a:chExt cx="0" cy="0"/>
        </a:xfrm>
      </p:grpSpPr>
      <p:pic>
        <p:nvPicPr>
          <p:cNvPr id="164" name="Google Shape;164;p19" title="image.png"/>
          <p:cNvPicPr preferRelativeResize="0"/>
          <p:nvPr/>
        </p:nvPicPr>
        <p:blipFill rotWithShape="1">
          <a:blip r:embed="rId3">
            <a:alphaModFix/>
          </a:blip>
          <a:srcRect b="6762" l="0" r="0" t="6762"/>
          <a:stretch/>
        </p:blipFill>
        <p:spPr>
          <a:xfrm>
            <a:off x="4195481" y="1028700"/>
            <a:ext cx="3806698" cy="4114799"/>
          </a:xfrm>
          <a:prstGeom prst="rect">
            <a:avLst/>
          </a:prstGeom>
          <a:noFill/>
          <a:ln>
            <a:noFill/>
          </a:ln>
        </p:spPr>
      </p:pic>
      <p:pic>
        <p:nvPicPr>
          <p:cNvPr id="165" name="Google Shape;165;p19" title="image.png"/>
          <p:cNvPicPr preferRelativeResize="0"/>
          <p:nvPr/>
        </p:nvPicPr>
        <p:blipFill rotWithShape="1">
          <a:blip r:embed="rId4">
            <a:alphaModFix/>
          </a:blip>
          <a:srcRect b="13976" l="0" r="0" t="13976"/>
          <a:stretch/>
        </p:blipFill>
        <p:spPr>
          <a:xfrm>
            <a:off x="8824041" y="1028700"/>
            <a:ext cx="3806698" cy="4114801"/>
          </a:xfrm>
          <a:prstGeom prst="rect">
            <a:avLst/>
          </a:prstGeom>
          <a:noFill/>
          <a:ln>
            <a:noFill/>
          </a:ln>
        </p:spPr>
      </p:pic>
      <p:pic>
        <p:nvPicPr>
          <p:cNvPr id="166" name="Google Shape;166;p19" title="image.png"/>
          <p:cNvPicPr preferRelativeResize="0"/>
          <p:nvPr/>
        </p:nvPicPr>
        <p:blipFill rotWithShape="1">
          <a:blip r:embed="rId5">
            <a:alphaModFix/>
          </a:blip>
          <a:srcRect b="14143" l="0" r="0" t="14136"/>
          <a:stretch/>
        </p:blipFill>
        <p:spPr>
          <a:xfrm>
            <a:off x="13452602" y="1028700"/>
            <a:ext cx="3806698" cy="4114801"/>
          </a:xfrm>
          <a:prstGeom prst="rect">
            <a:avLst/>
          </a:prstGeom>
          <a:noFill/>
          <a:ln>
            <a:noFill/>
          </a:ln>
        </p:spPr>
      </p:pic>
      <p:grpSp>
        <p:nvGrpSpPr>
          <p:cNvPr id="167" name="Google Shape;167;p19"/>
          <p:cNvGrpSpPr/>
          <p:nvPr/>
        </p:nvGrpSpPr>
        <p:grpSpPr>
          <a:xfrm>
            <a:off x="8824041" y="5753039"/>
            <a:ext cx="3806775" cy="3437401"/>
            <a:chOff x="0" y="0"/>
            <a:chExt cx="5075700" cy="4583201"/>
          </a:xfrm>
        </p:grpSpPr>
        <p:sp>
          <p:nvSpPr>
            <p:cNvPr id="168" name="Google Shape;168;p19"/>
            <p:cNvSpPr txBox="1"/>
            <p:nvPr/>
          </p:nvSpPr>
          <p:spPr>
            <a:xfrm>
              <a:off x="0" y="642701"/>
              <a:ext cx="5075700" cy="3940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What needs to get burned up? Examples: Pride, Insecurity, Bitterness, Fear of failure, Compromis</a:t>
              </a:r>
              <a:endParaRPr sz="2400">
                <a:solidFill>
                  <a:srgbClr val="202939"/>
                </a:solidFill>
                <a:latin typeface="Inter"/>
                <a:ea typeface="Inter"/>
                <a:cs typeface="Inter"/>
                <a:sym typeface="Inter"/>
              </a:endParaRPr>
            </a:p>
            <a:p>
              <a:pPr indent="0" lvl="0" marL="0" marR="0" rtl="0" algn="l">
                <a:lnSpc>
                  <a:spcPct val="140000"/>
                </a:lnSpc>
                <a:spcBef>
                  <a:spcPts val="0"/>
                </a:spcBef>
                <a:spcAft>
                  <a:spcPts val="0"/>
                </a:spcAft>
                <a:buNone/>
              </a:pPr>
              <a:r>
                <a:t/>
              </a:r>
              <a:endParaRPr sz="2400">
                <a:solidFill>
                  <a:srgbClr val="121926"/>
                </a:solidFill>
                <a:latin typeface="Inter"/>
                <a:ea typeface="Inter"/>
                <a:cs typeface="Inter"/>
                <a:sym typeface="Inter"/>
              </a:endParaRPr>
            </a:p>
          </p:txBody>
        </p:sp>
        <p:sp>
          <p:nvSpPr>
            <p:cNvPr id="169" name="Google Shape;169;p19"/>
            <p:cNvSpPr txBox="1"/>
            <p:nvPr/>
          </p:nvSpPr>
          <p:spPr>
            <a:xfrm>
              <a:off x="0" y="0"/>
              <a:ext cx="50757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00" u="none" cap="none" strike="noStrike">
                  <a:solidFill>
                    <a:srgbClr val="121926"/>
                  </a:solidFill>
                  <a:latin typeface="Inter"/>
                  <a:ea typeface="Inter"/>
                  <a:cs typeface="Inter"/>
                  <a:sym typeface="Inter"/>
                </a:rPr>
                <a:t>Question #2</a:t>
              </a:r>
              <a:endParaRPr sz="2400">
                <a:latin typeface="Inter"/>
                <a:ea typeface="Inter"/>
                <a:cs typeface="Inter"/>
                <a:sym typeface="Inter"/>
              </a:endParaRPr>
            </a:p>
          </p:txBody>
        </p:sp>
      </p:grpSp>
      <p:grpSp>
        <p:nvGrpSpPr>
          <p:cNvPr id="170" name="Google Shape;170;p19"/>
          <p:cNvGrpSpPr/>
          <p:nvPr/>
        </p:nvGrpSpPr>
        <p:grpSpPr>
          <a:xfrm>
            <a:off x="13452602" y="5753039"/>
            <a:ext cx="3806775" cy="1885801"/>
            <a:chOff x="0" y="0"/>
            <a:chExt cx="5075700" cy="2514401"/>
          </a:xfrm>
        </p:grpSpPr>
        <p:sp>
          <p:nvSpPr>
            <p:cNvPr id="171" name="Google Shape;171;p19"/>
            <p:cNvSpPr txBox="1"/>
            <p:nvPr/>
          </p:nvSpPr>
          <p:spPr>
            <a:xfrm>
              <a:off x="0" y="642701"/>
              <a:ext cx="5075700" cy="187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What needs to get ignited? Examples: Focus on God, Friends, Purpose</a:t>
              </a:r>
              <a:endParaRPr sz="2400">
                <a:solidFill>
                  <a:srgbClr val="121926"/>
                </a:solidFill>
                <a:latin typeface="Inter"/>
                <a:ea typeface="Inter"/>
                <a:cs typeface="Inter"/>
                <a:sym typeface="Inter"/>
              </a:endParaRPr>
            </a:p>
          </p:txBody>
        </p:sp>
        <p:sp>
          <p:nvSpPr>
            <p:cNvPr id="172" name="Google Shape;172;p19"/>
            <p:cNvSpPr txBox="1"/>
            <p:nvPr/>
          </p:nvSpPr>
          <p:spPr>
            <a:xfrm>
              <a:off x="0" y="0"/>
              <a:ext cx="50757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00" u="none" cap="none" strike="noStrike">
                  <a:solidFill>
                    <a:srgbClr val="121926"/>
                  </a:solidFill>
                  <a:latin typeface="Inter"/>
                  <a:ea typeface="Inter"/>
                  <a:cs typeface="Inter"/>
                  <a:sym typeface="Inter"/>
                </a:rPr>
                <a:t>Question #3</a:t>
              </a:r>
              <a:endParaRPr sz="2400">
                <a:latin typeface="Inter"/>
                <a:ea typeface="Inter"/>
                <a:cs typeface="Inter"/>
                <a:sym typeface="Inter"/>
              </a:endParaRPr>
            </a:p>
          </p:txBody>
        </p:sp>
      </p:grpSp>
      <p:grpSp>
        <p:nvGrpSpPr>
          <p:cNvPr id="173" name="Google Shape;173;p19"/>
          <p:cNvGrpSpPr/>
          <p:nvPr/>
        </p:nvGrpSpPr>
        <p:grpSpPr>
          <a:xfrm>
            <a:off x="4195481" y="5753039"/>
            <a:ext cx="3806775" cy="1368526"/>
            <a:chOff x="0" y="0"/>
            <a:chExt cx="5075700" cy="1824701"/>
          </a:xfrm>
        </p:grpSpPr>
        <p:sp>
          <p:nvSpPr>
            <p:cNvPr id="174" name="Google Shape;174;p19"/>
            <p:cNvSpPr txBox="1"/>
            <p:nvPr/>
          </p:nvSpPr>
          <p:spPr>
            <a:xfrm>
              <a:off x="0" y="642701"/>
              <a:ext cx="5075700" cy="118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What are my current fires/trials?</a:t>
              </a:r>
              <a:endParaRPr sz="2400">
                <a:solidFill>
                  <a:srgbClr val="121926"/>
                </a:solidFill>
                <a:latin typeface="Inter"/>
                <a:ea typeface="Inter"/>
                <a:cs typeface="Inter"/>
                <a:sym typeface="Inter"/>
              </a:endParaRPr>
            </a:p>
          </p:txBody>
        </p:sp>
        <p:sp>
          <p:nvSpPr>
            <p:cNvPr id="175" name="Google Shape;175;p19"/>
            <p:cNvSpPr txBox="1"/>
            <p:nvPr/>
          </p:nvSpPr>
          <p:spPr>
            <a:xfrm>
              <a:off x="0" y="0"/>
              <a:ext cx="50757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00" u="none" cap="none" strike="noStrike">
                  <a:solidFill>
                    <a:srgbClr val="121926"/>
                  </a:solidFill>
                  <a:latin typeface="Inter"/>
                  <a:ea typeface="Inter"/>
                  <a:cs typeface="Inter"/>
                  <a:sym typeface="Inter"/>
                </a:rPr>
                <a:t>Question #1</a:t>
              </a:r>
              <a:endParaRPr sz="2400">
                <a:latin typeface="Inter"/>
                <a:ea typeface="Inter"/>
                <a:cs typeface="Inter"/>
                <a:sym typeface="Inter"/>
              </a:endParaRPr>
            </a:p>
          </p:txBody>
        </p:sp>
      </p:grpSp>
      <p:sp>
        <p:nvSpPr>
          <p:cNvPr id="176" name="Google Shape;176;p19"/>
          <p:cNvSpPr txBox="1"/>
          <p:nvPr/>
        </p:nvSpPr>
        <p:spPr>
          <a:xfrm>
            <a:off x="1028700" y="1028700"/>
            <a:ext cx="26646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121926"/>
                </a:solidFill>
                <a:latin typeface="Inter Tight"/>
                <a:ea typeface="Inter Tight"/>
                <a:cs typeface="Inter Tight"/>
                <a:sym typeface="Inter Tight"/>
              </a:rPr>
              <a:t>Reflect &amp; respond.</a:t>
            </a:r>
            <a:endParaRPr b="1" sz="4800">
              <a:latin typeface="Inter Tight"/>
              <a:ea typeface="Inter Tight"/>
              <a:cs typeface="Inter Tight"/>
              <a:sym typeface="Inter Tight"/>
            </a:endParaRPr>
          </a:p>
        </p:txBody>
      </p:sp>
      <p:grpSp>
        <p:nvGrpSpPr>
          <p:cNvPr id="177" name="Google Shape;177;p19"/>
          <p:cNvGrpSpPr/>
          <p:nvPr/>
        </p:nvGrpSpPr>
        <p:grpSpPr>
          <a:xfrm>
            <a:off x="1028700" y="9412605"/>
            <a:ext cx="16230490" cy="464926"/>
            <a:chOff x="0" y="0"/>
            <a:chExt cx="21640653" cy="619901"/>
          </a:xfrm>
        </p:grpSpPr>
        <p:sp>
          <p:nvSpPr>
            <p:cNvPr id="178" name="Google Shape;178;p19"/>
            <p:cNvSpPr txBox="1"/>
            <p:nvPr/>
          </p:nvSpPr>
          <p:spPr>
            <a:xfrm>
              <a:off x="10914153" y="125295"/>
              <a:ext cx="10726500" cy="369300"/>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SzPts val="1100"/>
                <a:buNone/>
              </a:pPr>
              <a:r>
                <a:rPr b="1" lang="en-US" sz="1800">
                  <a:solidFill>
                    <a:srgbClr val="1849A9"/>
                  </a:solidFill>
                  <a:latin typeface="Source Code Pro"/>
                  <a:ea typeface="Source Code Pro"/>
                  <a:cs typeface="Source Code Pro"/>
                  <a:sym typeface="Source Code Pro"/>
                </a:rPr>
                <a:t>LESSON TITLE</a:t>
              </a:r>
              <a:endParaRPr b="1" sz="1800">
                <a:solidFill>
                  <a:srgbClr val="1849A9"/>
                </a:solidFill>
                <a:latin typeface="Source Code Pro"/>
                <a:ea typeface="Source Code Pro"/>
                <a:cs typeface="Source Code Pro"/>
                <a:sym typeface="Source Code Pro"/>
              </a:endParaRPr>
            </a:p>
          </p:txBody>
        </p:sp>
        <p:sp>
          <p:nvSpPr>
            <p:cNvPr id="179" name="Google Shape;179;p19"/>
            <p:cNvSpPr/>
            <p:nvPr/>
          </p:nvSpPr>
          <p:spPr>
            <a:xfrm>
              <a:off x="0" y="0"/>
              <a:ext cx="619901" cy="619901"/>
            </a:xfrm>
            <a:custGeom>
              <a:rect b="b" l="l" r="r" t="t"/>
              <a:pathLst>
                <a:path extrusionOk="0" h="619901" w="619901">
                  <a:moveTo>
                    <a:pt x="0" y="0"/>
                  </a:moveTo>
                  <a:lnTo>
                    <a:pt x="619901" y="0"/>
                  </a:lnTo>
                  <a:lnTo>
                    <a:pt x="619901" y="619901"/>
                  </a:lnTo>
                  <a:lnTo>
                    <a:pt x="0" y="619901"/>
                  </a:lnTo>
                  <a:lnTo>
                    <a:pt x="0" y="0"/>
                  </a:lnTo>
                  <a:close/>
                </a:path>
              </a:pathLst>
            </a:custGeom>
            <a:blipFill rotWithShape="1">
              <a:blip r:embed="rId6">
                <a:alphaModFix/>
              </a:blip>
              <a:stretch>
                <a:fillRect b="0" l="0" r="0" t="0"/>
              </a:stretch>
            </a:blipFill>
            <a:ln>
              <a:noFill/>
            </a:ln>
          </p:spPr>
        </p:sp>
      </p:grpSp>
      <p:cxnSp>
        <p:nvCxnSpPr>
          <p:cNvPr id="180" name="Google Shape;180;p19"/>
          <p:cNvCxnSpPr/>
          <p:nvPr/>
        </p:nvCxnSpPr>
        <p:spPr>
          <a:xfrm>
            <a:off x="1028700" y="9258300"/>
            <a:ext cx="16230600" cy="0"/>
          </a:xfrm>
          <a:prstGeom prst="straightConnector1">
            <a:avLst/>
          </a:prstGeom>
          <a:noFill/>
          <a:ln cap="flat" cmpd="sng" w="19050">
            <a:solidFill>
              <a:srgbClr val="1849A9"/>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AFC"/>
        </a:solidFill>
      </p:bgPr>
    </p:bg>
    <p:spTree>
      <p:nvGrpSpPr>
        <p:cNvPr id="184" name="Shape 184"/>
        <p:cNvGrpSpPr/>
        <p:nvPr/>
      </p:nvGrpSpPr>
      <p:grpSpPr>
        <a:xfrm>
          <a:off x="0" y="0"/>
          <a:ext cx="0" cy="0"/>
          <a:chOff x="0" y="0"/>
          <a:chExt cx="0" cy="0"/>
        </a:xfrm>
      </p:grpSpPr>
      <p:pic>
        <p:nvPicPr>
          <p:cNvPr id="185" name="Google Shape;185;p20" title="image.png"/>
          <p:cNvPicPr preferRelativeResize="0"/>
          <p:nvPr/>
        </p:nvPicPr>
        <p:blipFill rotWithShape="1">
          <a:blip r:embed="rId3">
            <a:alphaModFix/>
          </a:blip>
          <a:srcRect b="13972" l="0" r="0" t="13965"/>
          <a:stretch/>
        </p:blipFill>
        <p:spPr>
          <a:xfrm>
            <a:off x="4195481" y="1028700"/>
            <a:ext cx="3806698" cy="4114800"/>
          </a:xfrm>
          <a:prstGeom prst="rect">
            <a:avLst/>
          </a:prstGeom>
          <a:noFill/>
          <a:ln>
            <a:noFill/>
          </a:ln>
        </p:spPr>
      </p:pic>
      <p:pic>
        <p:nvPicPr>
          <p:cNvPr id="186" name="Google Shape;186;p20" title="image.png"/>
          <p:cNvPicPr preferRelativeResize="0"/>
          <p:nvPr/>
        </p:nvPicPr>
        <p:blipFill rotWithShape="1">
          <a:blip r:embed="rId4">
            <a:alphaModFix/>
          </a:blip>
          <a:srcRect b="30034" l="-3550" r="3550" t="-2163"/>
          <a:stretch/>
        </p:blipFill>
        <p:spPr>
          <a:xfrm>
            <a:off x="8824041" y="1028700"/>
            <a:ext cx="3806698" cy="4114800"/>
          </a:xfrm>
          <a:prstGeom prst="rect">
            <a:avLst/>
          </a:prstGeom>
          <a:noFill/>
          <a:ln>
            <a:noFill/>
          </a:ln>
        </p:spPr>
      </p:pic>
      <p:grpSp>
        <p:nvGrpSpPr>
          <p:cNvPr id="187" name="Google Shape;187;p20"/>
          <p:cNvGrpSpPr/>
          <p:nvPr/>
        </p:nvGrpSpPr>
        <p:grpSpPr>
          <a:xfrm>
            <a:off x="8824041" y="5753039"/>
            <a:ext cx="3806775" cy="2403076"/>
            <a:chOff x="0" y="0"/>
            <a:chExt cx="5075700" cy="3204101"/>
          </a:xfrm>
        </p:grpSpPr>
        <p:sp>
          <p:nvSpPr>
            <p:cNvPr id="188" name="Google Shape;188;p20"/>
            <p:cNvSpPr txBox="1"/>
            <p:nvPr/>
          </p:nvSpPr>
          <p:spPr>
            <a:xfrm>
              <a:off x="0" y="642701"/>
              <a:ext cx="5075700" cy="25614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SzPts val="1100"/>
                <a:buNone/>
              </a:pPr>
              <a:r>
                <a:rPr lang="en-US" sz="2400">
                  <a:solidFill>
                    <a:srgbClr val="202939"/>
                  </a:solidFill>
                  <a:latin typeface="Inter"/>
                  <a:ea typeface="Inter"/>
                  <a:cs typeface="Inter"/>
                  <a:sym typeface="Inter"/>
                </a:rPr>
                <a:t>Ask your friends for new, creative ways that you can attach to God through the fire this week.</a:t>
              </a:r>
              <a:endParaRPr sz="2400">
                <a:solidFill>
                  <a:srgbClr val="121926"/>
                </a:solidFill>
                <a:latin typeface="Inter"/>
                <a:ea typeface="Inter"/>
                <a:cs typeface="Inter"/>
                <a:sym typeface="Inter"/>
              </a:endParaRPr>
            </a:p>
          </p:txBody>
        </p:sp>
        <p:sp>
          <p:nvSpPr>
            <p:cNvPr id="189" name="Google Shape;189;p20"/>
            <p:cNvSpPr txBox="1"/>
            <p:nvPr/>
          </p:nvSpPr>
          <p:spPr>
            <a:xfrm>
              <a:off x="0" y="0"/>
              <a:ext cx="5075700" cy="492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SzPts val="1100"/>
                <a:buNone/>
              </a:pPr>
              <a:r>
                <a:rPr b="1" lang="en-US" sz="2400">
                  <a:solidFill>
                    <a:srgbClr val="121926"/>
                  </a:solidFill>
                  <a:latin typeface="Inter"/>
                  <a:ea typeface="Inter"/>
                  <a:cs typeface="Inter"/>
                  <a:sym typeface="Inter"/>
                </a:rPr>
                <a:t>Practical #2</a:t>
              </a:r>
              <a:endParaRPr b="1" sz="2400">
                <a:solidFill>
                  <a:srgbClr val="121926"/>
                </a:solidFill>
                <a:latin typeface="Inter"/>
                <a:ea typeface="Inter"/>
                <a:cs typeface="Inter"/>
                <a:sym typeface="Inter"/>
              </a:endParaRPr>
            </a:p>
          </p:txBody>
        </p:sp>
      </p:grpSp>
      <p:grpSp>
        <p:nvGrpSpPr>
          <p:cNvPr id="190" name="Google Shape;190;p20"/>
          <p:cNvGrpSpPr/>
          <p:nvPr/>
        </p:nvGrpSpPr>
        <p:grpSpPr>
          <a:xfrm>
            <a:off x="4195481" y="5753039"/>
            <a:ext cx="3806775" cy="2403076"/>
            <a:chOff x="0" y="0"/>
            <a:chExt cx="5075700" cy="3204101"/>
          </a:xfrm>
        </p:grpSpPr>
        <p:sp>
          <p:nvSpPr>
            <p:cNvPr id="191" name="Google Shape;191;p20"/>
            <p:cNvSpPr txBox="1"/>
            <p:nvPr/>
          </p:nvSpPr>
          <p:spPr>
            <a:xfrm>
              <a:off x="0" y="642701"/>
              <a:ext cx="5075700" cy="2561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Pick two or three friends to talk to this week about being a team that goes through the fire together.</a:t>
              </a:r>
              <a:endParaRPr sz="2400">
                <a:latin typeface="Inter"/>
                <a:ea typeface="Inter"/>
                <a:cs typeface="Inter"/>
                <a:sym typeface="Inter"/>
              </a:endParaRPr>
            </a:p>
          </p:txBody>
        </p:sp>
        <p:sp>
          <p:nvSpPr>
            <p:cNvPr id="192" name="Google Shape;192;p20"/>
            <p:cNvSpPr txBox="1"/>
            <p:nvPr/>
          </p:nvSpPr>
          <p:spPr>
            <a:xfrm>
              <a:off x="0" y="0"/>
              <a:ext cx="50757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2400">
                  <a:solidFill>
                    <a:srgbClr val="121926"/>
                  </a:solidFill>
                  <a:latin typeface="Inter"/>
                  <a:ea typeface="Inter"/>
                  <a:cs typeface="Inter"/>
                  <a:sym typeface="Inter"/>
                </a:rPr>
                <a:t>Practical #1</a:t>
              </a:r>
              <a:endParaRPr sz="2400">
                <a:latin typeface="Inter"/>
                <a:ea typeface="Inter"/>
                <a:cs typeface="Inter"/>
                <a:sym typeface="Inter"/>
              </a:endParaRPr>
            </a:p>
          </p:txBody>
        </p:sp>
      </p:grpSp>
      <p:sp>
        <p:nvSpPr>
          <p:cNvPr id="193" name="Google Shape;193;p20"/>
          <p:cNvSpPr txBox="1"/>
          <p:nvPr/>
        </p:nvSpPr>
        <p:spPr>
          <a:xfrm>
            <a:off x="1028700" y="1028700"/>
            <a:ext cx="26646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121926"/>
                </a:solidFill>
                <a:latin typeface="Inter Tight"/>
                <a:ea typeface="Inter Tight"/>
                <a:cs typeface="Inter Tight"/>
                <a:sym typeface="Inter Tight"/>
              </a:rPr>
              <a:t>Keep growing.</a:t>
            </a:r>
            <a:endParaRPr b="1" sz="4800">
              <a:solidFill>
                <a:srgbClr val="121926"/>
              </a:solidFill>
              <a:latin typeface="Inter Tight"/>
              <a:ea typeface="Inter Tight"/>
              <a:cs typeface="Inter Tight"/>
              <a:sym typeface="Inter Tight"/>
            </a:endParaRPr>
          </a:p>
        </p:txBody>
      </p:sp>
      <p:grpSp>
        <p:nvGrpSpPr>
          <p:cNvPr id="194" name="Google Shape;194;p20"/>
          <p:cNvGrpSpPr/>
          <p:nvPr/>
        </p:nvGrpSpPr>
        <p:grpSpPr>
          <a:xfrm>
            <a:off x="1028700" y="9412605"/>
            <a:ext cx="16230490" cy="464926"/>
            <a:chOff x="0" y="0"/>
            <a:chExt cx="21640653" cy="619901"/>
          </a:xfrm>
        </p:grpSpPr>
        <p:sp>
          <p:nvSpPr>
            <p:cNvPr id="195" name="Google Shape;195;p20"/>
            <p:cNvSpPr txBox="1"/>
            <p:nvPr/>
          </p:nvSpPr>
          <p:spPr>
            <a:xfrm>
              <a:off x="10914153" y="125295"/>
              <a:ext cx="10726500" cy="369300"/>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SzPts val="1100"/>
                <a:buNone/>
              </a:pPr>
              <a:r>
                <a:rPr b="1" lang="en-US" sz="1800">
                  <a:solidFill>
                    <a:srgbClr val="1849A9"/>
                  </a:solidFill>
                  <a:latin typeface="Source Code Pro"/>
                  <a:ea typeface="Source Code Pro"/>
                  <a:cs typeface="Source Code Pro"/>
                  <a:sym typeface="Source Code Pro"/>
                </a:rPr>
                <a:t>LESSON TITLE</a:t>
              </a:r>
              <a:endParaRPr b="1" sz="1800">
                <a:solidFill>
                  <a:srgbClr val="1849A9"/>
                </a:solidFill>
                <a:latin typeface="Source Code Pro"/>
                <a:ea typeface="Source Code Pro"/>
                <a:cs typeface="Source Code Pro"/>
                <a:sym typeface="Source Code Pro"/>
              </a:endParaRPr>
            </a:p>
          </p:txBody>
        </p:sp>
        <p:sp>
          <p:nvSpPr>
            <p:cNvPr id="196" name="Google Shape;196;p20"/>
            <p:cNvSpPr/>
            <p:nvPr/>
          </p:nvSpPr>
          <p:spPr>
            <a:xfrm>
              <a:off x="0" y="0"/>
              <a:ext cx="619901" cy="619901"/>
            </a:xfrm>
            <a:custGeom>
              <a:rect b="b" l="l" r="r" t="t"/>
              <a:pathLst>
                <a:path extrusionOk="0" h="619901" w="619901">
                  <a:moveTo>
                    <a:pt x="0" y="0"/>
                  </a:moveTo>
                  <a:lnTo>
                    <a:pt x="619901" y="0"/>
                  </a:lnTo>
                  <a:lnTo>
                    <a:pt x="619901" y="619901"/>
                  </a:lnTo>
                  <a:lnTo>
                    <a:pt x="0" y="619901"/>
                  </a:lnTo>
                  <a:lnTo>
                    <a:pt x="0" y="0"/>
                  </a:lnTo>
                  <a:close/>
                </a:path>
              </a:pathLst>
            </a:custGeom>
            <a:blipFill rotWithShape="1">
              <a:blip r:embed="rId5">
                <a:alphaModFix/>
              </a:blip>
              <a:stretch>
                <a:fillRect b="0" l="0" r="0" t="0"/>
              </a:stretch>
            </a:blipFill>
            <a:ln>
              <a:noFill/>
            </a:ln>
          </p:spPr>
        </p:sp>
      </p:grpSp>
      <p:cxnSp>
        <p:nvCxnSpPr>
          <p:cNvPr id="197" name="Google Shape;197;p20"/>
          <p:cNvCxnSpPr/>
          <p:nvPr/>
        </p:nvCxnSpPr>
        <p:spPr>
          <a:xfrm>
            <a:off x="1028700" y="9258300"/>
            <a:ext cx="16230600" cy="0"/>
          </a:xfrm>
          <a:prstGeom prst="straightConnector1">
            <a:avLst/>
          </a:prstGeom>
          <a:noFill/>
          <a:ln cap="flat" cmpd="sng" w="19050">
            <a:solidFill>
              <a:srgbClr val="1849A9"/>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AFC"/>
        </a:solidFill>
      </p:bgPr>
    </p:bg>
    <p:spTree>
      <p:nvGrpSpPr>
        <p:cNvPr id="201" name="Shape 201"/>
        <p:cNvGrpSpPr/>
        <p:nvPr/>
      </p:nvGrpSpPr>
      <p:grpSpPr>
        <a:xfrm>
          <a:off x="0" y="0"/>
          <a:ext cx="0" cy="0"/>
          <a:chOff x="0" y="0"/>
          <a:chExt cx="0" cy="0"/>
        </a:xfrm>
      </p:grpSpPr>
      <p:sp>
        <p:nvSpPr>
          <p:cNvPr id="202" name="Google Shape;202;p21"/>
          <p:cNvSpPr txBox="1"/>
          <p:nvPr/>
        </p:nvSpPr>
        <p:spPr>
          <a:xfrm>
            <a:off x="9628950" y="4798691"/>
            <a:ext cx="6797400" cy="88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02939"/>
                </a:solidFill>
                <a:latin typeface="Inter"/>
                <a:ea typeface="Inter"/>
                <a:cs typeface="Inter"/>
                <a:sym typeface="Inter"/>
              </a:rPr>
              <a:t>Read the study: </a:t>
            </a:r>
            <a:r>
              <a:rPr lang="en-US" sz="2400" u="sng">
                <a:solidFill>
                  <a:srgbClr val="1155CC"/>
                </a:solidFill>
                <a:latin typeface="Inter"/>
                <a:ea typeface="Inter"/>
                <a:cs typeface="Inter"/>
                <a:sym typeface="Inter"/>
                <a:hlinkClick r:id="rId3">
                  <a:extLst>
                    <a:ext uri="{A12FA001-AC4F-418D-AE19-62706E023703}">
                      <ahyp:hlinkClr val="tx"/>
                    </a:ext>
                  </a:extLst>
                </a:hlinkClick>
              </a:rPr>
              <a:t>Trust The Process: How God Prepares Us For Our Destiny</a:t>
            </a:r>
            <a:r>
              <a:rPr lang="en-US" sz="2400">
                <a:solidFill>
                  <a:srgbClr val="202939"/>
                </a:solidFill>
                <a:latin typeface="Inter"/>
                <a:ea typeface="Inter"/>
                <a:cs typeface="Inter"/>
                <a:sym typeface="Inter"/>
              </a:rPr>
              <a:t>.</a:t>
            </a:r>
            <a:endParaRPr sz="2400">
              <a:solidFill>
                <a:srgbClr val="121926"/>
              </a:solidFill>
              <a:latin typeface="Inter"/>
              <a:ea typeface="Inter"/>
              <a:cs typeface="Inter"/>
              <a:sym typeface="Inter"/>
            </a:endParaRPr>
          </a:p>
        </p:txBody>
      </p:sp>
      <p:sp>
        <p:nvSpPr>
          <p:cNvPr id="203" name="Google Shape;203;p21"/>
          <p:cNvSpPr/>
          <p:nvPr/>
        </p:nvSpPr>
        <p:spPr>
          <a:xfrm>
            <a:off x="-19050" y="7482763"/>
            <a:ext cx="2669925" cy="2832812"/>
          </a:xfrm>
          <a:custGeom>
            <a:rect b="b" l="l" r="r" t="t"/>
            <a:pathLst>
              <a:path extrusionOk="0" h="2832812" w="2669925">
                <a:moveTo>
                  <a:pt x="0" y="0"/>
                </a:moveTo>
                <a:lnTo>
                  <a:pt x="2669925" y="0"/>
                </a:lnTo>
                <a:lnTo>
                  <a:pt x="2669925" y="2832812"/>
                </a:lnTo>
                <a:lnTo>
                  <a:pt x="0" y="2832812"/>
                </a:lnTo>
                <a:lnTo>
                  <a:pt x="0" y="0"/>
                </a:lnTo>
                <a:close/>
              </a:path>
            </a:pathLst>
          </a:custGeom>
          <a:blipFill rotWithShape="1">
            <a:blip r:embed="rId4">
              <a:alphaModFix/>
            </a:blip>
            <a:stretch>
              <a:fillRect b="0" l="0" r="0" t="0"/>
            </a:stretch>
          </a:blipFill>
          <a:ln>
            <a:noFill/>
          </a:ln>
        </p:spPr>
      </p:sp>
      <p:sp>
        <p:nvSpPr>
          <p:cNvPr id="204" name="Google Shape;204;p21"/>
          <p:cNvSpPr/>
          <p:nvPr/>
        </p:nvSpPr>
        <p:spPr>
          <a:xfrm>
            <a:off x="1028700" y="1028700"/>
            <a:ext cx="7731872" cy="8217647"/>
          </a:xfrm>
          <a:custGeom>
            <a:rect b="b" l="l" r="r" t="t"/>
            <a:pathLst>
              <a:path extrusionOk="0" h="9960784" w="9371966">
                <a:moveTo>
                  <a:pt x="9371966" y="978149"/>
                </a:moveTo>
                <a:lnTo>
                  <a:pt x="9371966" y="4143686"/>
                </a:lnTo>
                <a:cubicBezTo>
                  <a:pt x="9371966" y="4426572"/>
                  <a:pt x="9192515" y="4695514"/>
                  <a:pt x="8882817" y="4882777"/>
                </a:cubicBezTo>
                <a:cubicBezTo>
                  <a:pt x="8573120" y="5068047"/>
                  <a:pt x="8393670" y="5336988"/>
                  <a:pt x="8393670" y="5621867"/>
                </a:cubicBezTo>
                <a:lnTo>
                  <a:pt x="8393670" y="8982635"/>
                </a:lnTo>
                <a:cubicBezTo>
                  <a:pt x="8393670" y="9522509"/>
                  <a:pt x="7756909" y="9960784"/>
                  <a:pt x="6972534" y="9960784"/>
                </a:cubicBezTo>
                <a:lnTo>
                  <a:pt x="1421135" y="9960784"/>
                </a:lnTo>
                <a:cubicBezTo>
                  <a:pt x="636761" y="9960784"/>
                  <a:pt x="0" y="9522509"/>
                  <a:pt x="0" y="8982635"/>
                </a:cubicBezTo>
                <a:lnTo>
                  <a:pt x="0" y="978149"/>
                </a:lnTo>
                <a:cubicBezTo>
                  <a:pt x="0" y="438275"/>
                  <a:pt x="636761" y="0"/>
                  <a:pt x="1421135" y="0"/>
                </a:cubicBezTo>
                <a:lnTo>
                  <a:pt x="7953725" y="0"/>
                </a:lnTo>
                <a:cubicBezTo>
                  <a:pt x="8738099" y="0"/>
                  <a:pt x="9371966" y="438275"/>
                  <a:pt x="9371966" y="978149"/>
                </a:cubicBezTo>
                <a:close/>
              </a:path>
            </a:pathLst>
          </a:custGeom>
          <a:blipFill rotWithShape="1">
            <a:blip r:embed="rId5">
              <a:alphaModFix/>
            </a:blip>
            <a:stretch>
              <a:fillRect b="0" l="-35979" r="-2343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12550406" y="4277965"/>
            <a:ext cx="10898460" cy="10898460"/>
          </a:xfrm>
          <a:custGeom>
            <a:rect b="b" l="l" r="r" t="t"/>
            <a:pathLst>
              <a:path extrusionOk="0" h="10898460" w="10898460">
                <a:moveTo>
                  <a:pt x="0" y="0"/>
                </a:moveTo>
                <a:lnTo>
                  <a:pt x="10898460" y="0"/>
                </a:lnTo>
                <a:lnTo>
                  <a:pt x="10898460" y="10898460"/>
                </a:lnTo>
                <a:lnTo>
                  <a:pt x="0" y="10898460"/>
                </a:lnTo>
                <a:lnTo>
                  <a:pt x="0" y="0"/>
                </a:lnTo>
                <a:close/>
              </a:path>
            </a:pathLst>
          </a:custGeom>
          <a:blipFill rotWithShape="1">
            <a:blip r:embed="rId6">
              <a:alphaModFix amt="14000"/>
            </a:blip>
            <a:stretch>
              <a:fillRect b="0" l="0" r="0" t="0"/>
            </a:stretch>
          </a:blipFill>
          <a:ln>
            <a:noFill/>
          </a:ln>
        </p:spPr>
      </p:sp>
      <p:sp>
        <p:nvSpPr>
          <p:cNvPr id="206" name="Google Shape;206;p21"/>
          <p:cNvSpPr/>
          <p:nvPr/>
        </p:nvSpPr>
        <p:spPr>
          <a:xfrm rot="5400000">
            <a:off x="16669658" y="673226"/>
            <a:ext cx="468337" cy="710947"/>
          </a:xfrm>
          <a:custGeom>
            <a:rect b="b" l="l" r="r" t="t"/>
            <a:pathLst>
              <a:path extrusionOk="0" h="710947" w="468337">
                <a:moveTo>
                  <a:pt x="0" y="0"/>
                </a:moveTo>
                <a:lnTo>
                  <a:pt x="468337" y="0"/>
                </a:lnTo>
                <a:lnTo>
                  <a:pt x="468337" y="710948"/>
                </a:lnTo>
                <a:lnTo>
                  <a:pt x="0" y="710948"/>
                </a:lnTo>
                <a:lnTo>
                  <a:pt x="0" y="0"/>
                </a:lnTo>
                <a:close/>
              </a:path>
            </a:pathLst>
          </a:custGeom>
          <a:blipFill rotWithShape="1">
            <a:blip r:embed="rId7">
              <a:alphaModFix/>
            </a:blip>
            <a:stretch>
              <a:fillRect b="0" l="0" r="0" t="0"/>
            </a:stretch>
          </a:blipFill>
          <a:ln>
            <a:noFill/>
          </a:ln>
        </p:spPr>
      </p:sp>
      <p:sp>
        <p:nvSpPr>
          <p:cNvPr id="207" name="Google Shape;207;p21"/>
          <p:cNvSpPr txBox="1"/>
          <p:nvPr/>
        </p:nvSpPr>
        <p:spPr>
          <a:xfrm>
            <a:off x="9628950" y="2969891"/>
            <a:ext cx="66726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121926"/>
                </a:solidFill>
                <a:latin typeface="Inter Tight"/>
                <a:ea typeface="Inter Tight"/>
                <a:cs typeface="Inter Tight"/>
                <a:sym typeface="Inter Tight"/>
              </a:rPr>
              <a:t>Dive deeper with Deep Spirituality</a:t>
            </a:r>
            <a:endParaRPr b="1" sz="4800">
              <a:solidFill>
                <a:srgbClr val="121926"/>
              </a:solidFill>
              <a:latin typeface="Inter Tight"/>
              <a:ea typeface="Inter Tight"/>
              <a:cs typeface="Inter Tight"/>
              <a:sym typeface="Inter Tight"/>
            </a:endParaRPr>
          </a:p>
        </p:txBody>
      </p:sp>
      <p:sp>
        <p:nvSpPr>
          <p:cNvPr id="208" name="Google Shape;208;p21"/>
          <p:cNvSpPr txBox="1"/>
          <p:nvPr/>
        </p:nvSpPr>
        <p:spPr>
          <a:xfrm rot="-635735">
            <a:off x="11343527" y="8483374"/>
            <a:ext cx="3685642" cy="390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539" u="none" cap="none" strike="noStrike">
                <a:solidFill>
                  <a:srgbClr val="1849A9"/>
                </a:solidFill>
                <a:latin typeface="Permanent Marker"/>
                <a:ea typeface="Permanent Marker"/>
                <a:cs typeface="Permanent Marker"/>
                <a:sym typeface="Permanent Marker"/>
              </a:rPr>
              <a:t>deepspirituality.com</a:t>
            </a:r>
            <a:endParaRPr>
              <a:latin typeface="Permanent Marker"/>
              <a:ea typeface="Permanent Marker"/>
              <a:cs typeface="Permanent Marker"/>
              <a:sym typeface="Permanent Marker"/>
            </a:endParaRPr>
          </a:p>
        </p:txBody>
      </p:sp>
      <p:sp>
        <p:nvSpPr>
          <p:cNvPr id="209" name="Google Shape;209;p21"/>
          <p:cNvSpPr/>
          <p:nvPr/>
        </p:nvSpPr>
        <p:spPr>
          <a:xfrm rot="-6438166">
            <a:off x="10827060" y="8628916"/>
            <a:ext cx="801764" cy="1026257"/>
          </a:xfrm>
          <a:custGeom>
            <a:rect b="b" l="l" r="r" t="t"/>
            <a:pathLst>
              <a:path extrusionOk="0" h="1025985" w="801551">
                <a:moveTo>
                  <a:pt x="801551" y="1025985"/>
                </a:moveTo>
                <a:lnTo>
                  <a:pt x="0" y="1025985"/>
                </a:lnTo>
                <a:lnTo>
                  <a:pt x="0" y="0"/>
                </a:lnTo>
                <a:lnTo>
                  <a:pt x="801551" y="0"/>
                </a:lnTo>
                <a:lnTo>
                  <a:pt x="801551" y="1025985"/>
                </a:lnTo>
                <a:close/>
              </a:path>
            </a:pathLst>
          </a:custGeom>
          <a:blipFill rotWithShape="1">
            <a:blip r:embed="rId8">
              <a:alphaModFix/>
            </a:blip>
            <a:stretch>
              <a:fillRect b="0" l="0" r="0" t="0"/>
            </a:stretch>
          </a:blipFill>
          <a:ln>
            <a:noFill/>
          </a:ln>
        </p:spPr>
      </p:sp>
      <p:pic>
        <p:nvPicPr>
          <p:cNvPr id="210" name="Google Shape;210;p21" title="news-Stroke-Standard.png"/>
          <p:cNvPicPr preferRelativeResize="0"/>
          <p:nvPr/>
        </p:nvPicPr>
        <p:blipFill>
          <a:blip r:embed="rId9">
            <a:alphaModFix/>
          </a:blip>
          <a:stretch>
            <a:fillRect/>
          </a:stretch>
        </p:blipFill>
        <p:spPr>
          <a:xfrm>
            <a:off x="9628950" y="1751450"/>
            <a:ext cx="989850" cy="989850"/>
          </a:xfrm>
          <a:prstGeom prst="rect">
            <a:avLst/>
          </a:prstGeom>
          <a:noFill/>
          <a:ln>
            <a:noFill/>
          </a:ln>
        </p:spPr>
      </p:pic>
      <p:pic>
        <p:nvPicPr>
          <p:cNvPr id="211" name="Google Shape;211;p21" title="hovercode-8.png"/>
          <p:cNvPicPr preferRelativeResize="0"/>
          <p:nvPr/>
        </p:nvPicPr>
        <p:blipFill>
          <a:blip r:embed="rId10">
            <a:alphaModFix/>
          </a:blip>
          <a:stretch>
            <a:fillRect/>
          </a:stretch>
        </p:blipFill>
        <p:spPr>
          <a:xfrm>
            <a:off x="9628950" y="6493175"/>
            <a:ext cx="2021038" cy="20210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