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Inter"/>
      <p:regular r:id="rId15"/>
      <p:bold r:id="rId16"/>
      <p:italic r:id="rId17"/>
      <p:boldItalic r:id="rId18"/>
    </p:embeddedFont>
    <p:embeddedFont>
      <p:font typeface="Source Code Pro"/>
      <p:regular r:id="rId19"/>
      <p:bold r:id="rId20"/>
      <p:italic r:id="rId21"/>
      <p:boldItalic r:id="rId22"/>
    </p:embeddedFont>
    <p:embeddedFont>
      <p:font typeface="Permanent Marker"/>
      <p:regular r:id="rId23"/>
    </p:embeddedFont>
    <p:embeddedFont>
      <p:font typeface="Inter T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22" Type="http://schemas.openxmlformats.org/officeDocument/2006/relationships/font" Target="fonts/SourceCodePro-boldItalic.fntdata"/><Relationship Id="rId21" Type="http://schemas.openxmlformats.org/officeDocument/2006/relationships/font" Target="fonts/SourceCodePro-italic.fntdata"/><Relationship Id="rId24" Type="http://schemas.openxmlformats.org/officeDocument/2006/relationships/font" Target="fonts/InterTight-regular.fntdata"/><Relationship Id="rId23" Type="http://schemas.openxmlformats.org/officeDocument/2006/relationships/font" Target="fonts/PermanentMark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Tight-italic.fntdata"/><Relationship Id="rId25" Type="http://schemas.openxmlformats.org/officeDocument/2006/relationships/font" Target="fonts/InterTight-bold.fntdata"/><Relationship Id="rId27" Type="http://schemas.openxmlformats.org/officeDocument/2006/relationships/font" Target="fonts/InterT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Inter-regular.fntdata"/><Relationship Id="rId14" Type="http://schemas.openxmlformats.org/officeDocument/2006/relationships/slide" Target="slides/slide9.xml"/><Relationship Id="rId17" Type="http://schemas.openxmlformats.org/officeDocument/2006/relationships/font" Target="fonts/Inter-italic.fntdata"/><Relationship Id="rId16" Type="http://schemas.openxmlformats.org/officeDocument/2006/relationships/font" Target="fonts/Inter-bold.fntdata"/><Relationship Id="rId19" Type="http://schemas.openxmlformats.org/officeDocument/2006/relationships/font" Target="fonts/SourceCodePro-regular.fntdata"/><Relationship Id="rId18" Type="http://schemas.openxmlformats.org/officeDocument/2006/relationships/font" Target="fonts/Inter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0" name="Google Shape;100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1" name="Google Shape;101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4" name="Google Shape;104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19" name="Google Shape;119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2" name="Google Shape;122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6" name="Google Shape;146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7" name="Google Shape;147;p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0" name="Google Shape;150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9aeb1e4a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39aeb1e4a4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9.jp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18.jpg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5.jpg"/><Relationship Id="rId10" Type="http://schemas.openxmlformats.org/officeDocument/2006/relationships/image" Target="../media/image9.png"/><Relationship Id="rId9" Type="http://schemas.openxmlformats.org/officeDocument/2006/relationships/image" Target="../media/image10.png"/><Relationship Id="rId5" Type="http://schemas.openxmlformats.org/officeDocument/2006/relationships/hyperlink" Target="https://deepspirituality.com/trusting-god-in-difficult-times/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AFB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20173" r="20172" t="0"/>
          <a:stretch/>
        </p:blipFill>
        <p:spPr>
          <a:xfrm>
            <a:off x="0" y="0"/>
            <a:ext cx="818208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9214315" y="1028700"/>
            <a:ext cx="1462543" cy="449815"/>
          </a:xfrm>
          <a:custGeom>
            <a:rect b="b" l="l" r="r" t="t"/>
            <a:pathLst>
              <a:path extrusionOk="0" h="449815" w="1462543">
                <a:moveTo>
                  <a:pt x="0" y="0"/>
                </a:moveTo>
                <a:lnTo>
                  <a:pt x="1462543" y="0"/>
                </a:lnTo>
                <a:lnTo>
                  <a:pt x="1462543" y="449815"/>
                </a:lnTo>
                <a:lnTo>
                  <a:pt x="0" y="4498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4" name="Google Shape;94;p13"/>
          <p:cNvGrpSpPr/>
          <p:nvPr/>
        </p:nvGrpSpPr>
        <p:grpSpPr>
          <a:xfrm>
            <a:off x="9214315" y="3953535"/>
            <a:ext cx="8044875" cy="2506125"/>
            <a:chOff x="0" y="-9525"/>
            <a:chExt cx="10726500" cy="3341500"/>
          </a:xfrm>
        </p:grpSpPr>
        <p:sp>
          <p:nvSpPr>
            <p:cNvPr id="95" name="Google Shape;95;p13"/>
            <p:cNvSpPr txBox="1"/>
            <p:nvPr/>
          </p:nvSpPr>
          <p:spPr>
            <a:xfrm>
              <a:off x="0" y="-9525"/>
              <a:ext cx="107265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00" u="none" cap="none" strike="noStrike">
                  <a:solidFill>
                    <a:srgbClr val="121926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Trained by Trouble</a:t>
              </a:r>
              <a:endParaRPr b="1" sz="7200"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0" y="1755775"/>
              <a:ext cx="10726500" cy="15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200" u="none" cap="none" strike="noStrike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Learning to grow through life’s challenges instead of getting stuck in our emotions.</a:t>
              </a:r>
              <a:endParaRPr sz="32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97" name="Google Shape;97;p13"/>
          <p:cNvSpPr txBox="1"/>
          <p:nvPr/>
        </p:nvSpPr>
        <p:spPr>
          <a:xfrm>
            <a:off x="9214315" y="8934673"/>
            <a:ext cx="8045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849A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GROUP DISCUSSION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AFB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7023400" y="3837627"/>
            <a:ext cx="10236000" cy="25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01828"/>
                </a:solidFill>
                <a:latin typeface="Inter Tight"/>
                <a:ea typeface="Inter Tight"/>
                <a:cs typeface="Inter Tight"/>
                <a:sym typeface="Inter Tight"/>
              </a:rPr>
              <a:t>Who is one of the best </a:t>
            </a:r>
            <a:r>
              <a:rPr b="1" lang="en-US" sz="4800">
                <a:solidFill>
                  <a:srgbClr val="101828"/>
                </a:solidFill>
                <a:latin typeface="Inter Tight"/>
                <a:ea typeface="Inter Tight"/>
                <a:cs typeface="Inter Tight"/>
                <a:sym typeface="Inter Tight"/>
              </a:rPr>
              <a:t>coaches</a:t>
            </a:r>
            <a:r>
              <a:rPr lang="en-US" sz="4800">
                <a:solidFill>
                  <a:srgbClr val="101828"/>
                </a:solidFill>
                <a:latin typeface="Inter Tight"/>
                <a:ea typeface="Inter Tight"/>
                <a:cs typeface="Inter Tight"/>
                <a:sym typeface="Inter Tight"/>
              </a:rPr>
              <a:t> or </a:t>
            </a:r>
            <a:r>
              <a:rPr b="1" lang="en-US" sz="4800">
                <a:solidFill>
                  <a:srgbClr val="101828"/>
                </a:solidFill>
                <a:latin typeface="Inter Tight"/>
                <a:ea typeface="Inter Tight"/>
                <a:cs typeface="Inter Tight"/>
                <a:sym typeface="Inter Tight"/>
              </a:rPr>
              <a:t>teachers</a:t>
            </a:r>
            <a:r>
              <a:rPr lang="en-US" sz="4800">
                <a:solidFill>
                  <a:srgbClr val="101828"/>
                </a:solidFill>
                <a:latin typeface="Inter Tight"/>
                <a:ea typeface="Inter Tight"/>
                <a:cs typeface="Inter Tight"/>
                <a:sym typeface="Inter Tight"/>
              </a:rPr>
              <a:t> you’ve had? Why?</a:t>
            </a:r>
            <a:endParaRPr sz="4800"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 b="0" l="8022" r="53129" t="0"/>
          <a:stretch/>
        </p:blipFill>
        <p:spPr>
          <a:xfrm>
            <a:off x="0" y="0"/>
            <a:ext cx="59944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/>
          <p:nvPr/>
        </p:nvSpPr>
        <p:spPr>
          <a:xfrm>
            <a:off x="7023409" y="9412605"/>
            <a:ext cx="464926" cy="464926"/>
          </a:xfrm>
          <a:custGeom>
            <a:rect b="b" l="l" r="r" t="t"/>
            <a:pathLst>
              <a:path extrusionOk="0" h="464926" w="464926">
                <a:moveTo>
                  <a:pt x="0" y="0"/>
                </a:moveTo>
                <a:lnTo>
                  <a:pt x="464925" y="0"/>
                </a:lnTo>
                <a:lnTo>
                  <a:pt x="464925" y="464926"/>
                </a:lnTo>
                <a:lnTo>
                  <a:pt x="0" y="464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4"/>
          <p:cNvSpPr txBox="1"/>
          <p:nvPr/>
        </p:nvSpPr>
        <p:spPr>
          <a:xfrm>
            <a:off x="9214290" y="9506471"/>
            <a:ext cx="8045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849A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TRAINED BY TROUBLE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10" name="Google Shape;110;p14"/>
          <p:cNvCxnSpPr/>
          <p:nvPr/>
        </p:nvCxnSpPr>
        <p:spPr>
          <a:xfrm>
            <a:off x="7023409" y="9258300"/>
            <a:ext cx="10236000" cy="0"/>
          </a:xfrm>
          <a:prstGeom prst="straightConnector1">
            <a:avLst/>
          </a:prstGeom>
          <a:noFill/>
          <a:ln cap="flat" cmpd="sng" w="19050">
            <a:solidFill>
              <a:srgbClr val="1849A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AFB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4026054" y="4685347"/>
            <a:ext cx="1023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800" u="none" cap="none" strike="noStrike">
                <a:solidFill>
                  <a:srgbClr val="101828"/>
                </a:solidFill>
                <a:latin typeface="Inter"/>
                <a:ea typeface="Inter"/>
                <a:cs typeface="Inter"/>
                <a:sym typeface="Inter"/>
              </a:rPr>
              <a:t>Watch video</a:t>
            </a:r>
            <a:endParaRPr sz="48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AFB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 b="0" l="25515" r="25514" t="0"/>
          <a:stretch/>
        </p:blipFill>
        <p:spPr>
          <a:xfrm>
            <a:off x="10741342" y="0"/>
            <a:ext cx="7546658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6"/>
          <p:cNvGrpSpPr/>
          <p:nvPr/>
        </p:nvGrpSpPr>
        <p:grpSpPr>
          <a:xfrm>
            <a:off x="1028700" y="1028700"/>
            <a:ext cx="8683649" cy="6873025"/>
            <a:chOff x="0" y="0"/>
            <a:chExt cx="11578200" cy="9164033"/>
          </a:xfrm>
        </p:grpSpPr>
        <p:sp>
          <p:nvSpPr>
            <p:cNvPr id="126" name="Google Shape;126;p16"/>
            <p:cNvSpPr txBox="1"/>
            <p:nvPr/>
          </p:nvSpPr>
          <p:spPr>
            <a:xfrm>
              <a:off x="0" y="0"/>
              <a:ext cx="115782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rgbClr val="121926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God uses hard times to make us stronger.</a:t>
              </a:r>
              <a:endParaRPr b="1" sz="4800"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0" y="2465333"/>
              <a:ext cx="11578200" cy="669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Put up with hard times. God uses them to train you. He is treating you as his children. What children are not trained by their parents? [8] God trains all his children. But what if he doesn’t train you? Then you are not really his children. You are not God’s true sons and daughters at all. [9] Besides, we have all had human fathers who trained us. We respected them for it. How much more should we be trained by the Father of spirits and live!</a:t>
              </a:r>
              <a:endParaRPr sz="2400"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2400" u="none" cap="none" strike="noStrike">
                <a:solidFill>
                  <a:srgbClr val="121926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— Hebrews 12:7-9 NIrV</a:t>
              </a: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28" name="Google Shape;128;p16"/>
          <p:cNvGrpSpPr/>
          <p:nvPr/>
        </p:nvGrpSpPr>
        <p:grpSpPr>
          <a:xfrm>
            <a:off x="1028700" y="9258300"/>
            <a:ext cx="8683645" cy="619231"/>
            <a:chOff x="0" y="12700"/>
            <a:chExt cx="11578194" cy="825641"/>
          </a:xfrm>
        </p:grpSpPr>
        <p:sp>
          <p:nvSpPr>
            <p:cNvPr id="129" name="Google Shape;129;p16"/>
            <p:cNvSpPr txBox="1"/>
            <p:nvPr/>
          </p:nvSpPr>
          <p:spPr>
            <a:xfrm>
              <a:off x="851547" y="278835"/>
              <a:ext cx="1072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1849A9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TRAINED BY TROUBLE</a:t>
              </a:r>
              <a:endParaRPr sz="1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0" y="218440"/>
              <a:ext cx="619901" cy="619901"/>
            </a:xfrm>
            <a:custGeom>
              <a:rect b="b" l="l" r="r" t="t"/>
              <a:pathLst>
                <a:path extrusionOk="0" h="619901" w="619901">
                  <a:moveTo>
                    <a:pt x="0" y="0"/>
                  </a:moveTo>
                  <a:lnTo>
                    <a:pt x="619901" y="0"/>
                  </a:lnTo>
                  <a:lnTo>
                    <a:pt x="619901" y="619901"/>
                  </a:lnTo>
                  <a:lnTo>
                    <a:pt x="0" y="6199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31" name="Google Shape;131;p16"/>
            <p:cNvCxnSpPr/>
            <p:nvPr/>
          </p:nvCxnSpPr>
          <p:spPr>
            <a:xfrm>
              <a:off x="0" y="12700"/>
              <a:ext cx="11578194" cy="0"/>
            </a:xfrm>
            <a:prstGeom prst="straightConnector1">
              <a:avLst/>
            </a:prstGeom>
            <a:noFill/>
            <a:ln cap="flat" cmpd="sng" w="25400">
              <a:solidFill>
                <a:srgbClr val="1849A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AFB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b="4563" l="0" r="0" t="4564"/>
          <a:stretch/>
        </p:blipFill>
        <p:spPr>
          <a:xfrm>
            <a:off x="0" y="0"/>
            <a:ext cx="7546976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17"/>
          <p:cNvGrpSpPr/>
          <p:nvPr/>
        </p:nvGrpSpPr>
        <p:grpSpPr>
          <a:xfrm>
            <a:off x="8575655" y="1028700"/>
            <a:ext cx="8683649" cy="5838700"/>
            <a:chOff x="0" y="0"/>
            <a:chExt cx="11578200" cy="7784933"/>
          </a:xfrm>
        </p:grpSpPr>
        <p:sp>
          <p:nvSpPr>
            <p:cNvPr id="138" name="Google Shape;138;p17"/>
            <p:cNvSpPr txBox="1"/>
            <p:nvPr/>
          </p:nvSpPr>
          <p:spPr>
            <a:xfrm>
              <a:off x="0" y="0"/>
              <a:ext cx="115782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21926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God trains us for good.</a:t>
              </a:r>
              <a:endParaRPr b="1" sz="4800"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0" y="2465333"/>
              <a:ext cx="11578200" cy="53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Our parents trained us for a little while. They did what they thought was best. But God trains us for our good. He does this so we may share in his holiness. [11] No training seems pleasant at the time. In fact, it seems painful. But later on it produces a harvest of godliness and peace. It does this for those who have been trained by it.</a:t>
              </a:r>
              <a:endParaRPr sz="2400"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2400" u="none" cap="none" strike="noStrike">
                <a:solidFill>
                  <a:srgbClr val="121926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— Hebrews 12:10-11 NIrV</a:t>
              </a: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40" name="Google Shape;140;p17"/>
          <p:cNvGrpSpPr/>
          <p:nvPr/>
        </p:nvGrpSpPr>
        <p:grpSpPr>
          <a:xfrm>
            <a:off x="8575655" y="9267825"/>
            <a:ext cx="8683645" cy="619231"/>
            <a:chOff x="0" y="12700"/>
            <a:chExt cx="11578194" cy="825641"/>
          </a:xfrm>
        </p:grpSpPr>
        <p:sp>
          <p:nvSpPr>
            <p:cNvPr id="141" name="Google Shape;141;p17"/>
            <p:cNvSpPr txBox="1"/>
            <p:nvPr/>
          </p:nvSpPr>
          <p:spPr>
            <a:xfrm>
              <a:off x="851680" y="343735"/>
              <a:ext cx="1072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1849A9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TRAINED BY TROUBLE</a:t>
              </a:r>
              <a:endParaRPr sz="1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0" y="218440"/>
              <a:ext cx="619901" cy="619901"/>
            </a:xfrm>
            <a:custGeom>
              <a:rect b="b" l="l" r="r" t="t"/>
              <a:pathLst>
                <a:path extrusionOk="0" h="619901" w="619901">
                  <a:moveTo>
                    <a:pt x="0" y="0"/>
                  </a:moveTo>
                  <a:lnTo>
                    <a:pt x="619901" y="0"/>
                  </a:lnTo>
                  <a:lnTo>
                    <a:pt x="619901" y="619901"/>
                  </a:lnTo>
                  <a:lnTo>
                    <a:pt x="0" y="6199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43" name="Google Shape;143;p17"/>
            <p:cNvCxnSpPr/>
            <p:nvPr/>
          </p:nvCxnSpPr>
          <p:spPr>
            <a:xfrm>
              <a:off x="0" y="12700"/>
              <a:ext cx="11578194" cy="0"/>
            </a:xfrm>
            <a:prstGeom prst="straightConnector1">
              <a:avLst/>
            </a:prstGeom>
            <a:noFill/>
            <a:ln cap="flat" cmpd="sng" w="25400">
              <a:solidFill>
                <a:srgbClr val="1849A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AFB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8"/>
          <p:cNvPicPr preferRelativeResize="0"/>
          <p:nvPr/>
        </p:nvPicPr>
        <p:blipFill rotWithShape="1">
          <a:blip r:embed="rId3">
            <a:alphaModFix/>
          </a:blip>
          <a:srcRect b="0" l="25590" r="25590" t="0"/>
          <a:stretch/>
        </p:blipFill>
        <p:spPr>
          <a:xfrm>
            <a:off x="10741342" y="0"/>
            <a:ext cx="7546658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18"/>
          <p:cNvGrpSpPr/>
          <p:nvPr/>
        </p:nvGrpSpPr>
        <p:grpSpPr>
          <a:xfrm>
            <a:off x="1028700" y="1028700"/>
            <a:ext cx="8683649" cy="4804375"/>
            <a:chOff x="0" y="0"/>
            <a:chExt cx="11578200" cy="6405833"/>
          </a:xfrm>
        </p:grpSpPr>
        <p:sp>
          <p:nvSpPr>
            <p:cNvPr id="154" name="Google Shape;154;p18"/>
            <p:cNvSpPr txBox="1"/>
            <p:nvPr/>
          </p:nvSpPr>
          <p:spPr>
            <a:xfrm>
              <a:off x="0" y="0"/>
              <a:ext cx="115782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21926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Our growth inspires others.</a:t>
              </a:r>
              <a:endParaRPr b="1" sz="4800"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55" name="Google Shape;155;p18"/>
            <p:cNvSpPr txBox="1"/>
            <p:nvPr/>
          </p:nvSpPr>
          <p:spPr>
            <a:xfrm>
              <a:off x="0" y="2465333"/>
              <a:ext cx="11578200" cy="39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So put your hands to work. Strengthen your legs for the journey. [13] “Make level paths for your feet to walk on.” (Proverbs 4:26) Then those who have trouble walking won’t be disabled. Instead, they will be healed.</a:t>
              </a:r>
              <a:endParaRPr sz="2400">
                <a:solidFill>
                  <a:srgbClr val="121926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2400" u="none" cap="none" strike="noStrike">
                <a:solidFill>
                  <a:srgbClr val="121926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— </a:t>
              </a:r>
              <a:r>
                <a:rPr b="1" lang="en-US" sz="2400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Hebrews 12:12-13 NIrV</a:t>
              </a:r>
              <a:endParaRPr b="1" sz="2400">
                <a:solidFill>
                  <a:srgbClr val="121926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56" name="Google Shape;156;p18"/>
          <p:cNvGrpSpPr/>
          <p:nvPr/>
        </p:nvGrpSpPr>
        <p:grpSpPr>
          <a:xfrm>
            <a:off x="1028700" y="9258300"/>
            <a:ext cx="8683660" cy="619231"/>
            <a:chOff x="0" y="12700"/>
            <a:chExt cx="11578214" cy="825641"/>
          </a:xfrm>
        </p:grpSpPr>
        <p:sp>
          <p:nvSpPr>
            <p:cNvPr id="157" name="Google Shape;157;p18"/>
            <p:cNvSpPr txBox="1"/>
            <p:nvPr/>
          </p:nvSpPr>
          <p:spPr>
            <a:xfrm>
              <a:off x="851714" y="343735"/>
              <a:ext cx="1072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1849A9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TRAINED BY TROUBLE</a:t>
              </a:r>
              <a:endParaRPr sz="1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0" y="218440"/>
              <a:ext cx="619901" cy="619901"/>
            </a:xfrm>
            <a:custGeom>
              <a:rect b="b" l="l" r="r" t="t"/>
              <a:pathLst>
                <a:path extrusionOk="0" h="619901" w="619901">
                  <a:moveTo>
                    <a:pt x="0" y="0"/>
                  </a:moveTo>
                  <a:lnTo>
                    <a:pt x="619901" y="0"/>
                  </a:lnTo>
                  <a:lnTo>
                    <a:pt x="619901" y="619901"/>
                  </a:lnTo>
                  <a:lnTo>
                    <a:pt x="0" y="6199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59" name="Google Shape;159;p18"/>
            <p:cNvCxnSpPr/>
            <p:nvPr/>
          </p:nvCxnSpPr>
          <p:spPr>
            <a:xfrm>
              <a:off x="0" y="12700"/>
              <a:ext cx="11578194" cy="0"/>
            </a:xfrm>
            <a:prstGeom prst="straightConnector1">
              <a:avLst/>
            </a:prstGeom>
            <a:noFill/>
            <a:ln cap="flat" cmpd="sng" w="25400">
              <a:solidFill>
                <a:srgbClr val="1849A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/>
          <p:cNvPicPr preferRelativeResize="0"/>
          <p:nvPr/>
        </p:nvPicPr>
        <p:blipFill rotWithShape="1">
          <a:blip r:embed="rId3">
            <a:alphaModFix/>
          </a:blip>
          <a:srcRect b="0" l="14913" r="23410" t="0"/>
          <a:stretch/>
        </p:blipFill>
        <p:spPr>
          <a:xfrm>
            <a:off x="4195481" y="1028700"/>
            <a:ext cx="3806698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 b="0" l="19152" r="19151" t="0"/>
          <a:stretch/>
        </p:blipFill>
        <p:spPr>
          <a:xfrm>
            <a:off x="8824041" y="1028700"/>
            <a:ext cx="3806698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5">
            <a:alphaModFix/>
          </a:blip>
          <a:srcRect b="0" l="354" r="37970" t="0"/>
          <a:stretch/>
        </p:blipFill>
        <p:spPr>
          <a:xfrm>
            <a:off x="13452602" y="1028700"/>
            <a:ext cx="3806698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9"/>
          <p:cNvGrpSpPr/>
          <p:nvPr/>
        </p:nvGrpSpPr>
        <p:grpSpPr>
          <a:xfrm>
            <a:off x="8824041" y="5753039"/>
            <a:ext cx="3806775" cy="1885801"/>
            <a:chOff x="0" y="0"/>
            <a:chExt cx="5075700" cy="2514401"/>
          </a:xfrm>
        </p:grpSpPr>
        <p:sp>
          <p:nvSpPr>
            <p:cNvPr id="168" name="Google Shape;168;p19"/>
            <p:cNvSpPr txBox="1"/>
            <p:nvPr/>
          </p:nvSpPr>
          <p:spPr>
            <a:xfrm>
              <a:off x="0" y="642701"/>
              <a:ext cx="5075700" cy="18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What might God be trying to train you in right now through those emotions?</a:t>
              </a: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9" name="Google Shape;169;p19"/>
            <p:cNvSpPr txBox="1"/>
            <p:nvPr/>
          </p:nvSpPr>
          <p:spPr>
            <a:xfrm>
              <a:off x="0" y="0"/>
              <a:ext cx="507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Question #2</a:t>
              </a: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70" name="Google Shape;170;p19"/>
          <p:cNvGrpSpPr/>
          <p:nvPr/>
        </p:nvGrpSpPr>
        <p:grpSpPr>
          <a:xfrm>
            <a:off x="13452602" y="5753039"/>
            <a:ext cx="3806775" cy="1885801"/>
            <a:chOff x="0" y="0"/>
            <a:chExt cx="5075700" cy="2514401"/>
          </a:xfrm>
        </p:grpSpPr>
        <p:sp>
          <p:nvSpPr>
            <p:cNvPr id="171" name="Google Shape;171;p19"/>
            <p:cNvSpPr txBox="1"/>
            <p:nvPr/>
          </p:nvSpPr>
          <p:spPr>
            <a:xfrm>
              <a:off x="0" y="642701"/>
              <a:ext cx="5075700" cy="18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How could your story of growth inspire someone else?</a:t>
              </a: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2" name="Google Shape;172;p19"/>
            <p:cNvSpPr txBox="1"/>
            <p:nvPr/>
          </p:nvSpPr>
          <p:spPr>
            <a:xfrm>
              <a:off x="0" y="0"/>
              <a:ext cx="507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Question #3</a:t>
              </a: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73" name="Google Shape;173;p19"/>
          <p:cNvGrpSpPr/>
          <p:nvPr/>
        </p:nvGrpSpPr>
        <p:grpSpPr>
          <a:xfrm>
            <a:off x="4195481" y="5753039"/>
            <a:ext cx="3806775" cy="1885801"/>
            <a:chOff x="0" y="0"/>
            <a:chExt cx="5075700" cy="2514401"/>
          </a:xfrm>
        </p:grpSpPr>
        <p:sp>
          <p:nvSpPr>
            <p:cNvPr id="174" name="Google Shape;174;p19"/>
            <p:cNvSpPr txBox="1"/>
            <p:nvPr/>
          </p:nvSpPr>
          <p:spPr>
            <a:xfrm>
              <a:off x="0" y="642701"/>
              <a:ext cx="5075700" cy="18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What emotions do you usually get stuck in when life gets hard?</a:t>
              </a: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5" name="Google Shape;175;p19"/>
            <p:cNvSpPr txBox="1"/>
            <p:nvPr/>
          </p:nvSpPr>
          <p:spPr>
            <a:xfrm>
              <a:off x="0" y="0"/>
              <a:ext cx="507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Question #1</a:t>
              </a: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76" name="Google Shape;176;p19"/>
          <p:cNvSpPr txBox="1"/>
          <p:nvPr/>
        </p:nvSpPr>
        <p:spPr>
          <a:xfrm>
            <a:off x="1028700" y="1028700"/>
            <a:ext cx="266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21926"/>
                </a:solidFill>
                <a:latin typeface="Inter Tight"/>
                <a:ea typeface="Inter Tight"/>
                <a:cs typeface="Inter Tight"/>
                <a:sym typeface="Inter Tight"/>
              </a:rPr>
              <a:t>Discuss.</a:t>
            </a:r>
            <a:endParaRPr b="1" sz="4800">
              <a:latin typeface="Inter Tight"/>
              <a:ea typeface="Inter Tight"/>
              <a:cs typeface="Inter Tight"/>
              <a:sym typeface="Inter Tight"/>
            </a:endParaRPr>
          </a:p>
        </p:txBody>
      </p:sp>
      <p:grpSp>
        <p:nvGrpSpPr>
          <p:cNvPr id="177" name="Google Shape;177;p19"/>
          <p:cNvGrpSpPr/>
          <p:nvPr/>
        </p:nvGrpSpPr>
        <p:grpSpPr>
          <a:xfrm>
            <a:off x="1028700" y="9412605"/>
            <a:ext cx="16230490" cy="464926"/>
            <a:chOff x="0" y="0"/>
            <a:chExt cx="21640653" cy="619901"/>
          </a:xfrm>
        </p:grpSpPr>
        <p:sp>
          <p:nvSpPr>
            <p:cNvPr id="178" name="Google Shape;178;p19"/>
            <p:cNvSpPr txBox="1"/>
            <p:nvPr/>
          </p:nvSpPr>
          <p:spPr>
            <a:xfrm>
              <a:off x="10914153" y="125295"/>
              <a:ext cx="1072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1849A9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TRAINED BY TROUBLE</a:t>
              </a:r>
              <a:endParaRPr sz="1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0" y="0"/>
              <a:ext cx="619901" cy="619901"/>
            </a:xfrm>
            <a:custGeom>
              <a:rect b="b" l="l" r="r" t="t"/>
              <a:pathLst>
                <a:path extrusionOk="0" h="619901" w="619901">
                  <a:moveTo>
                    <a:pt x="0" y="0"/>
                  </a:moveTo>
                  <a:lnTo>
                    <a:pt x="619901" y="0"/>
                  </a:lnTo>
                  <a:lnTo>
                    <a:pt x="619901" y="619901"/>
                  </a:lnTo>
                  <a:lnTo>
                    <a:pt x="0" y="6199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cxnSp>
        <p:nvCxnSpPr>
          <p:cNvPr id="180" name="Google Shape;180;p19"/>
          <p:cNvCxnSpPr/>
          <p:nvPr/>
        </p:nvCxnSpPr>
        <p:spPr>
          <a:xfrm>
            <a:off x="1028700" y="9258300"/>
            <a:ext cx="16230600" cy="0"/>
          </a:xfrm>
          <a:prstGeom prst="straightConnector1">
            <a:avLst/>
          </a:prstGeom>
          <a:noFill/>
          <a:ln cap="flat" cmpd="sng" w="19050">
            <a:solidFill>
              <a:srgbClr val="1849A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 b="0" l="16947" r="16947" t="0"/>
          <a:stretch/>
        </p:blipFill>
        <p:spPr>
          <a:xfrm>
            <a:off x="4195481" y="1028700"/>
            <a:ext cx="3806698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4">
            <a:alphaModFix/>
          </a:blip>
          <a:srcRect b="0" l="0" r="38325" t="0"/>
          <a:stretch/>
        </p:blipFill>
        <p:spPr>
          <a:xfrm>
            <a:off x="8824041" y="1028700"/>
            <a:ext cx="3806698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5">
            <a:alphaModFix/>
          </a:blip>
          <a:srcRect b="0" l="19162" r="19161" t="0"/>
          <a:stretch/>
        </p:blipFill>
        <p:spPr>
          <a:xfrm>
            <a:off x="13452602" y="1028700"/>
            <a:ext cx="3806698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20"/>
          <p:cNvGrpSpPr/>
          <p:nvPr/>
        </p:nvGrpSpPr>
        <p:grpSpPr>
          <a:xfrm>
            <a:off x="8824041" y="5753039"/>
            <a:ext cx="3806775" cy="2403076"/>
            <a:chOff x="0" y="0"/>
            <a:chExt cx="5075700" cy="3204101"/>
          </a:xfrm>
        </p:grpSpPr>
        <p:sp>
          <p:nvSpPr>
            <p:cNvPr id="189" name="Google Shape;189;p20"/>
            <p:cNvSpPr txBox="1"/>
            <p:nvPr/>
          </p:nvSpPr>
          <p:spPr>
            <a:xfrm>
              <a:off x="0" y="642701"/>
              <a:ext cx="5075700" cy="25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Tell God how you feel about a difficult situation and ask him to train your heart to trust him.</a:t>
              </a: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0" name="Google Shape;190;p20"/>
            <p:cNvSpPr txBox="1"/>
            <p:nvPr/>
          </p:nvSpPr>
          <p:spPr>
            <a:xfrm>
              <a:off x="0" y="0"/>
              <a:ext cx="507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Pray honestly.</a:t>
              </a: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91" name="Google Shape;191;p20"/>
          <p:cNvGrpSpPr/>
          <p:nvPr/>
        </p:nvGrpSpPr>
        <p:grpSpPr>
          <a:xfrm>
            <a:off x="13452602" y="5753039"/>
            <a:ext cx="3806775" cy="2403076"/>
            <a:chOff x="0" y="0"/>
            <a:chExt cx="5075700" cy="3204101"/>
          </a:xfrm>
        </p:grpSpPr>
        <p:sp>
          <p:nvSpPr>
            <p:cNvPr id="192" name="Google Shape;192;p20"/>
            <p:cNvSpPr txBox="1"/>
            <p:nvPr/>
          </p:nvSpPr>
          <p:spPr>
            <a:xfrm>
              <a:off x="0" y="642701"/>
              <a:ext cx="5075700" cy="25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Text or call a friend to share something God is teaching you—it could encourage them, too.</a:t>
              </a: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3" name="Google Shape;193;p20"/>
            <p:cNvSpPr txBox="1"/>
            <p:nvPr/>
          </p:nvSpPr>
          <p:spPr>
            <a:xfrm>
              <a:off x="0" y="0"/>
              <a:ext cx="507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Share your story.</a:t>
              </a: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94" name="Google Shape;194;p20"/>
          <p:cNvGrpSpPr/>
          <p:nvPr/>
        </p:nvGrpSpPr>
        <p:grpSpPr>
          <a:xfrm>
            <a:off x="4195481" y="5753039"/>
            <a:ext cx="3806775" cy="2403076"/>
            <a:chOff x="0" y="0"/>
            <a:chExt cx="5075700" cy="3204101"/>
          </a:xfrm>
        </p:grpSpPr>
        <p:sp>
          <p:nvSpPr>
            <p:cNvPr id="195" name="Google Shape;195;p20"/>
            <p:cNvSpPr txBox="1"/>
            <p:nvPr/>
          </p:nvSpPr>
          <p:spPr>
            <a:xfrm>
              <a:off x="0" y="642701"/>
              <a:ext cx="5075700" cy="25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Each day this week, write down one challenge and one way God might be using it for your growth.</a:t>
              </a: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6" name="Google Shape;196;p20"/>
            <p:cNvSpPr txBox="1"/>
            <p:nvPr/>
          </p:nvSpPr>
          <p:spPr>
            <a:xfrm>
              <a:off x="0" y="0"/>
              <a:ext cx="507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121926"/>
                  </a:solidFill>
                  <a:latin typeface="Inter"/>
                  <a:ea typeface="Inter"/>
                  <a:cs typeface="Inter"/>
                  <a:sym typeface="Inter"/>
                </a:rPr>
                <a:t>Practice gratitude.</a:t>
              </a: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97" name="Google Shape;197;p20"/>
          <p:cNvSpPr txBox="1"/>
          <p:nvPr/>
        </p:nvSpPr>
        <p:spPr>
          <a:xfrm>
            <a:off x="1028700" y="1028700"/>
            <a:ext cx="26646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121926"/>
                </a:solidFill>
                <a:latin typeface="Inter Tight"/>
                <a:ea typeface="Inter Tight"/>
                <a:cs typeface="Inter Tight"/>
                <a:sym typeface="Inter Tight"/>
              </a:rPr>
              <a:t>Keep growing.</a:t>
            </a:r>
            <a:endParaRPr b="1" sz="4800">
              <a:solidFill>
                <a:srgbClr val="121926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grpSp>
        <p:nvGrpSpPr>
          <p:cNvPr id="198" name="Google Shape;198;p20"/>
          <p:cNvGrpSpPr/>
          <p:nvPr/>
        </p:nvGrpSpPr>
        <p:grpSpPr>
          <a:xfrm>
            <a:off x="1028700" y="9412605"/>
            <a:ext cx="16230490" cy="464926"/>
            <a:chOff x="0" y="0"/>
            <a:chExt cx="21640653" cy="619901"/>
          </a:xfrm>
        </p:grpSpPr>
        <p:sp>
          <p:nvSpPr>
            <p:cNvPr id="199" name="Google Shape;199;p20"/>
            <p:cNvSpPr txBox="1"/>
            <p:nvPr/>
          </p:nvSpPr>
          <p:spPr>
            <a:xfrm>
              <a:off x="10914153" y="125295"/>
              <a:ext cx="1072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1849A9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TRAINED BY TROUBLE</a:t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0" y="0"/>
              <a:ext cx="619901" cy="619901"/>
            </a:xfrm>
            <a:custGeom>
              <a:rect b="b" l="l" r="r" t="t"/>
              <a:pathLst>
                <a:path extrusionOk="0" h="619901" w="619901">
                  <a:moveTo>
                    <a:pt x="0" y="0"/>
                  </a:moveTo>
                  <a:lnTo>
                    <a:pt x="619901" y="0"/>
                  </a:lnTo>
                  <a:lnTo>
                    <a:pt x="619901" y="619901"/>
                  </a:lnTo>
                  <a:lnTo>
                    <a:pt x="0" y="6199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cxnSp>
        <p:nvCxnSpPr>
          <p:cNvPr id="201" name="Google Shape;201;p20"/>
          <p:cNvCxnSpPr/>
          <p:nvPr/>
        </p:nvCxnSpPr>
        <p:spPr>
          <a:xfrm>
            <a:off x="1028700" y="9258300"/>
            <a:ext cx="16230600" cy="0"/>
          </a:xfrm>
          <a:prstGeom prst="straightConnector1">
            <a:avLst/>
          </a:prstGeom>
          <a:noFill/>
          <a:ln cap="flat" cmpd="sng" w="19050">
            <a:solidFill>
              <a:srgbClr val="1849A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/>
          <p:nvPr/>
        </p:nvSpPr>
        <p:spPr>
          <a:xfrm>
            <a:off x="-19050" y="7482763"/>
            <a:ext cx="2669925" cy="2832812"/>
          </a:xfrm>
          <a:custGeom>
            <a:rect b="b" l="l" r="r" t="t"/>
            <a:pathLst>
              <a:path extrusionOk="0" h="2832812" w="2669925">
                <a:moveTo>
                  <a:pt x="0" y="0"/>
                </a:moveTo>
                <a:lnTo>
                  <a:pt x="2669925" y="0"/>
                </a:lnTo>
                <a:lnTo>
                  <a:pt x="2669925" y="2832812"/>
                </a:lnTo>
                <a:lnTo>
                  <a:pt x="0" y="2832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21"/>
          <p:cNvSpPr/>
          <p:nvPr/>
        </p:nvSpPr>
        <p:spPr>
          <a:xfrm>
            <a:off x="1028700" y="1028700"/>
            <a:ext cx="7731872" cy="8217647"/>
          </a:xfrm>
          <a:custGeom>
            <a:rect b="b" l="l" r="r" t="t"/>
            <a:pathLst>
              <a:path extrusionOk="0" h="9960784" w="9371966">
                <a:moveTo>
                  <a:pt x="9371966" y="978149"/>
                </a:moveTo>
                <a:lnTo>
                  <a:pt x="9371966" y="4143686"/>
                </a:lnTo>
                <a:cubicBezTo>
                  <a:pt x="9371966" y="4426572"/>
                  <a:pt x="9192515" y="4695514"/>
                  <a:pt x="8882817" y="4882777"/>
                </a:cubicBezTo>
                <a:cubicBezTo>
                  <a:pt x="8573120" y="5068047"/>
                  <a:pt x="8393670" y="5336988"/>
                  <a:pt x="8393670" y="5621867"/>
                </a:cubicBezTo>
                <a:lnTo>
                  <a:pt x="8393670" y="8982635"/>
                </a:lnTo>
                <a:cubicBezTo>
                  <a:pt x="8393670" y="9522509"/>
                  <a:pt x="7756909" y="9960784"/>
                  <a:pt x="6972534" y="9960784"/>
                </a:cubicBezTo>
                <a:lnTo>
                  <a:pt x="1421135" y="9960784"/>
                </a:lnTo>
                <a:cubicBezTo>
                  <a:pt x="636761" y="9960784"/>
                  <a:pt x="0" y="9522509"/>
                  <a:pt x="0" y="8982635"/>
                </a:cubicBezTo>
                <a:lnTo>
                  <a:pt x="0" y="978149"/>
                </a:lnTo>
                <a:cubicBezTo>
                  <a:pt x="0" y="438275"/>
                  <a:pt x="636761" y="0"/>
                  <a:pt x="1421135" y="0"/>
                </a:cubicBezTo>
                <a:lnTo>
                  <a:pt x="7953725" y="0"/>
                </a:lnTo>
                <a:cubicBezTo>
                  <a:pt x="8738099" y="0"/>
                  <a:pt x="9371966" y="438275"/>
                  <a:pt x="9371966" y="978149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5979" r="-2343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9628950" y="4798691"/>
            <a:ext cx="6797400" cy="19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121926"/>
                </a:solidFill>
                <a:latin typeface="Inter"/>
                <a:ea typeface="Inter"/>
                <a:cs typeface="Inter"/>
                <a:sym typeface="Inter"/>
              </a:rPr>
              <a:t>To learn more about this topic, check out </a:t>
            </a:r>
            <a:r>
              <a:rPr i="0" lang="en-US" sz="2400" u="sng" cap="none" strike="noStrike">
                <a:solidFill>
                  <a:srgbClr val="121926"/>
                </a:solid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 Examples of Trusting God in Difficult Times to Inspire You</a:t>
            </a:r>
            <a:r>
              <a:rPr i="0" lang="en-US" sz="2400" u="none" cap="none" strike="noStrike">
                <a:solidFill>
                  <a:srgbClr val="121926"/>
                </a:solidFill>
                <a:latin typeface="Inter"/>
                <a:ea typeface="Inter"/>
                <a:cs typeface="Inter"/>
                <a:sym typeface="Inter"/>
              </a:rPr>
              <a:t>, a devotional from Deep Spirituality.</a:t>
            </a:r>
            <a:endParaRPr sz="2400">
              <a:solidFill>
                <a:srgbClr val="12192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12550406" y="4277965"/>
            <a:ext cx="10898460" cy="10898460"/>
          </a:xfrm>
          <a:custGeom>
            <a:rect b="b" l="l" r="r" t="t"/>
            <a:pathLst>
              <a:path extrusionOk="0" h="10898460" w="10898460">
                <a:moveTo>
                  <a:pt x="0" y="0"/>
                </a:moveTo>
                <a:lnTo>
                  <a:pt x="10898460" y="0"/>
                </a:lnTo>
                <a:lnTo>
                  <a:pt x="10898460" y="10898460"/>
                </a:lnTo>
                <a:lnTo>
                  <a:pt x="0" y="10898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21"/>
          <p:cNvSpPr/>
          <p:nvPr/>
        </p:nvSpPr>
        <p:spPr>
          <a:xfrm rot="5400000">
            <a:off x="16669658" y="673226"/>
            <a:ext cx="468337" cy="710947"/>
          </a:xfrm>
          <a:custGeom>
            <a:rect b="b" l="l" r="r" t="t"/>
            <a:pathLst>
              <a:path extrusionOk="0" h="710947" w="468337">
                <a:moveTo>
                  <a:pt x="0" y="0"/>
                </a:moveTo>
                <a:lnTo>
                  <a:pt x="468337" y="0"/>
                </a:lnTo>
                <a:lnTo>
                  <a:pt x="468337" y="710948"/>
                </a:lnTo>
                <a:lnTo>
                  <a:pt x="0" y="710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21"/>
          <p:cNvSpPr/>
          <p:nvPr/>
        </p:nvSpPr>
        <p:spPr>
          <a:xfrm>
            <a:off x="9628950" y="7447382"/>
            <a:ext cx="1384939" cy="1384939"/>
          </a:xfrm>
          <a:custGeom>
            <a:rect b="b" l="l" r="r" t="t"/>
            <a:pathLst>
              <a:path extrusionOk="0" h="1384939" w="1384939">
                <a:moveTo>
                  <a:pt x="0" y="0"/>
                </a:moveTo>
                <a:lnTo>
                  <a:pt x="1384940" y="0"/>
                </a:lnTo>
                <a:lnTo>
                  <a:pt x="1384940" y="1384939"/>
                </a:lnTo>
                <a:lnTo>
                  <a:pt x="0" y="1384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21"/>
          <p:cNvSpPr txBox="1"/>
          <p:nvPr/>
        </p:nvSpPr>
        <p:spPr>
          <a:xfrm>
            <a:off x="9628950" y="2969891"/>
            <a:ext cx="66726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121926"/>
                </a:solidFill>
                <a:latin typeface="Inter Tight"/>
                <a:ea typeface="Inter Tight"/>
                <a:cs typeface="Inter Tight"/>
                <a:sym typeface="Inter Tight"/>
              </a:rPr>
              <a:t>Dive deeper with Deep Spirituality</a:t>
            </a:r>
            <a:endParaRPr b="1" sz="4800">
              <a:solidFill>
                <a:srgbClr val="121926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 rot="-635735">
            <a:off x="11343527" y="8483374"/>
            <a:ext cx="3685642" cy="390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39" u="none" cap="none" strike="noStrike">
                <a:solidFill>
                  <a:srgbClr val="1849A9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deepspirituality.com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14" name="Google Shape;214;p21"/>
          <p:cNvSpPr/>
          <p:nvPr/>
        </p:nvSpPr>
        <p:spPr>
          <a:xfrm rot="-6438166">
            <a:off x="10827060" y="8628916"/>
            <a:ext cx="801764" cy="1026257"/>
          </a:xfrm>
          <a:custGeom>
            <a:rect b="b" l="l" r="r" t="t"/>
            <a:pathLst>
              <a:path extrusionOk="0" h="1025985" w="801551">
                <a:moveTo>
                  <a:pt x="801551" y="1025985"/>
                </a:moveTo>
                <a:lnTo>
                  <a:pt x="0" y="1025985"/>
                </a:lnTo>
                <a:lnTo>
                  <a:pt x="0" y="0"/>
                </a:lnTo>
                <a:lnTo>
                  <a:pt x="801551" y="0"/>
                </a:lnTo>
                <a:lnTo>
                  <a:pt x="801551" y="1025985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15" name="Google Shape;215;p21" title="news-Stroke-Standard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628950" y="1751450"/>
            <a:ext cx="989850" cy="98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