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10287000" cx="18288000"/>
  <p:notesSz cx="6858000" cy="9144000"/>
  <p:embeddedFontLst>
    <p:embeddedFont>
      <p:font typeface="Inter"/>
      <p:regular r:id="rId15"/>
      <p:bold r:id="rId16"/>
      <p:italic r:id="rId17"/>
      <p:boldItalic r:id="rId18"/>
    </p:embeddedFont>
    <p:embeddedFont>
      <p:font typeface="Source Code Pro"/>
      <p:regular r:id="rId19"/>
      <p:bold r:id="rId20"/>
      <p:italic r:id="rId21"/>
      <p:boldItalic r:id="rId22"/>
    </p:embeddedFont>
    <p:embeddedFont>
      <p:font typeface="Permanent Marker"/>
      <p:regular r:id="rId23"/>
    </p:embeddedFont>
    <p:embeddedFont>
      <p:font typeface="Inter Tight"/>
      <p:regular r:id="rId24"/>
      <p:bold r:id="rId25"/>
      <p:italic r:id="rId26"/>
      <p:boldItalic r:id="rId27"/>
    </p:embeddedFont>
    <p:embeddedFont>
      <p:font typeface="Inter Tight SemiBold"/>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SourceCodePro-bold.fntdata"/><Relationship Id="rId22" Type="http://schemas.openxmlformats.org/officeDocument/2006/relationships/font" Target="fonts/SourceCodePro-boldItalic.fntdata"/><Relationship Id="rId21" Type="http://schemas.openxmlformats.org/officeDocument/2006/relationships/font" Target="fonts/SourceCodePro-italic.fntdata"/><Relationship Id="rId24" Type="http://schemas.openxmlformats.org/officeDocument/2006/relationships/font" Target="fonts/InterTight-regular.fntdata"/><Relationship Id="rId23" Type="http://schemas.openxmlformats.org/officeDocument/2006/relationships/font" Target="fonts/PermanentMark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Tight-italic.fntdata"/><Relationship Id="rId25" Type="http://schemas.openxmlformats.org/officeDocument/2006/relationships/font" Target="fonts/InterTight-bold.fntdata"/><Relationship Id="rId28" Type="http://schemas.openxmlformats.org/officeDocument/2006/relationships/font" Target="fonts/InterTightSemiBold-regular.fntdata"/><Relationship Id="rId27" Type="http://schemas.openxmlformats.org/officeDocument/2006/relationships/font" Target="fonts/InterTigh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Tigh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TightSemiBold-boldItalic.fntdata"/><Relationship Id="rId30" Type="http://schemas.openxmlformats.org/officeDocument/2006/relationships/font" Target="fonts/InterTightSemi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Inter-regular.fntdata"/><Relationship Id="rId14" Type="http://schemas.openxmlformats.org/officeDocument/2006/relationships/slide" Target="slides/slide9.xml"/><Relationship Id="rId17" Type="http://schemas.openxmlformats.org/officeDocument/2006/relationships/font" Target="fonts/Inter-italic.fntdata"/><Relationship Id="rId16" Type="http://schemas.openxmlformats.org/officeDocument/2006/relationships/font" Target="fonts/Inter-bold.fntdata"/><Relationship Id="rId19" Type="http://schemas.openxmlformats.org/officeDocument/2006/relationships/font" Target="fonts/SourceCodePro-regular.fntdata"/><Relationship Id="rId18" Type="http://schemas.openxmlformats.org/officeDocument/2006/relationships/font" Target="fonts/Inter-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1" name="Google Shape;101;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2" name="Google Shape;102;p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5" name="Google Shape;105;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0" name="Google Shape;120;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1" name="Google Shape;121;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4" name="Google Shape;124;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9" name="Google Shape;149;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0" name="Google Shape;150;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3" name="Google Shape;153;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9aeb1e4a48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39aeb1e4a4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9.png"/><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youtube.com/watch?v=BTniAmNMAYM" TargetMode="Externa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jpg"/><Relationship Id="rId4" Type="http://schemas.openxmlformats.org/officeDocument/2006/relationships/image" Target="../media/image9.png"/><Relationship Id="rId5"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image" Target="../media/image24.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eepspirituality.com/family-lifeline/" TargetMode="External"/><Relationship Id="rId4" Type="http://schemas.openxmlformats.org/officeDocument/2006/relationships/image" Target="../media/image11.png"/><Relationship Id="rId10" Type="http://schemas.openxmlformats.org/officeDocument/2006/relationships/image" Target="../media/image17.png"/><Relationship Id="rId9" Type="http://schemas.openxmlformats.org/officeDocument/2006/relationships/image" Target="../media/image15.png"/><Relationship Id="rId5" Type="http://schemas.openxmlformats.org/officeDocument/2006/relationships/image" Target="../media/image21.jp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FB"/>
        </a:solidFill>
      </p:bgPr>
    </p:bg>
    <p:spTree>
      <p:nvGrpSpPr>
        <p:cNvPr id="91" name="Shape 91"/>
        <p:cNvGrpSpPr/>
        <p:nvPr/>
      </p:nvGrpSpPr>
      <p:grpSpPr>
        <a:xfrm>
          <a:off x="0" y="0"/>
          <a:ext cx="0" cy="0"/>
          <a:chOff x="0" y="0"/>
          <a:chExt cx="0" cy="0"/>
        </a:xfrm>
      </p:grpSpPr>
      <p:pic>
        <p:nvPicPr>
          <p:cNvPr id="92" name="Google Shape;92;p13"/>
          <p:cNvPicPr preferRelativeResize="0"/>
          <p:nvPr/>
        </p:nvPicPr>
        <p:blipFill rotWithShape="1">
          <a:blip r:embed="rId3">
            <a:alphaModFix/>
          </a:blip>
          <a:srcRect b="0" l="20173" r="20172" t="0"/>
          <a:stretch/>
        </p:blipFill>
        <p:spPr>
          <a:xfrm>
            <a:off x="0" y="0"/>
            <a:ext cx="8182080" cy="10287000"/>
          </a:xfrm>
          <a:prstGeom prst="rect">
            <a:avLst/>
          </a:prstGeom>
          <a:noFill/>
          <a:ln>
            <a:noFill/>
          </a:ln>
        </p:spPr>
      </p:pic>
      <p:sp>
        <p:nvSpPr>
          <p:cNvPr id="93" name="Google Shape;93;p13"/>
          <p:cNvSpPr/>
          <p:nvPr/>
        </p:nvSpPr>
        <p:spPr>
          <a:xfrm>
            <a:off x="9214315" y="1028700"/>
            <a:ext cx="1462543" cy="449815"/>
          </a:xfrm>
          <a:custGeom>
            <a:rect b="b" l="l" r="r" t="t"/>
            <a:pathLst>
              <a:path extrusionOk="0" h="449815" w="1462543">
                <a:moveTo>
                  <a:pt x="0" y="0"/>
                </a:moveTo>
                <a:lnTo>
                  <a:pt x="1462543" y="0"/>
                </a:lnTo>
                <a:lnTo>
                  <a:pt x="1462543" y="449815"/>
                </a:lnTo>
                <a:lnTo>
                  <a:pt x="0" y="449815"/>
                </a:lnTo>
                <a:lnTo>
                  <a:pt x="0" y="0"/>
                </a:lnTo>
                <a:close/>
              </a:path>
            </a:pathLst>
          </a:custGeom>
          <a:blipFill rotWithShape="1">
            <a:blip r:embed="rId4">
              <a:alphaModFix/>
            </a:blip>
            <a:stretch>
              <a:fillRect b="0" l="0" r="0" t="0"/>
            </a:stretch>
          </a:blipFill>
          <a:ln>
            <a:noFill/>
          </a:ln>
        </p:spPr>
      </p:sp>
      <p:grpSp>
        <p:nvGrpSpPr>
          <p:cNvPr id="94" name="Google Shape;94;p13"/>
          <p:cNvGrpSpPr/>
          <p:nvPr/>
        </p:nvGrpSpPr>
        <p:grpSpPr>
          <a:xfrm>
            <a:off x="9214315" y="3953535"/>
            <a:ext cx="8044875" cy="2272125"/>
            <a:chOff x="0" y="-9525"/>
            <a:chExt cx="10726500" cy="3029500"/>
          </a:xfrm>
        </p:grpSpPr>
        <p:sp>
          <p:nvSpPr>
            <p:cNvPr id="95" name="Google Shape;95;p13"/>
            <p:cNvSpPr txBox="1"/>
            <p:nvPr/>
          </p:nvSpPr>
          <p:spPr>
            <a:xfrm>
              <a:off x="0" y="-9525"/>
              <a:ext cx="10726500" cy="1477800"/>
            </a:xfrm>
            <a:prstGeom prst="rect">
              <a:avLst/>
            </a:prstGeom>
            <a:noFill/>
            <a:ln>
              <a:noFill/>
            </a:ln>
          </p:spPr>
          <p:txBody>
            <a:bodyPr anchorCtr="0" anchor="b" bIns="0" lIns="0" spcFirstLastPara="1" rIns="0" wrap="square" tIns="0">
              <a:noAutofit/>
            </a:bodyPr>
            <a:lstStyle/>
            <a:p>
              <a:pPr indent="0" lvl="0" marL="0" rtl="0" algn="l">
                <a:lnSpc>
                  <a:spcPct val="115000"/>
                </a:lnSpc>
                <a:spcBef>
                  <a:spcPts val="0"/>
                </a:spcBef>
                <a:spcAft>
                  <a:spcPts val="800"/>
                </a:spcAft>
                <a:buClr>
                  <a:schemeClr val="dk1"/>
                </a:buClr>
                <a:buSzPts val="1100"/>
                <a:buFont typeface="Arial"/>
                <a:buNone/>
              </a:pPr>
              <a:r>
                <a:rPr b="1" lang="en-US" sz="6400">
                  <a:solidFill>
                    <a:srgbClr val="101828"/>
                  </a:solidFill>
                  <a:latin typeface="Inter Tight"/>
                  <a:ea typeface="Inter Tight"/>
                  <a:cs typeface="Inter Tight"/>
                  <a:sym typeface="Inter Tight"/>
                </a:rPr>
                <a:t>How to Build Family</a:t>
              </a:r>
              <a:endParaRPr b="1" sz="6400">
                <a:latin typeface="Inter Tight"/>
                <a:ea typeface="Inter Tight"/>
                <a:cs typeface="Inter Tight"/>
                <a:sym typeface="Inter Tight"/>
              </a:endParaRPr>
            </a:p>
          </p:txBody>
        </p:sp>
        <p:sp>
          <p:nvSpPr>
            <p:cNvPr id="96" name="Google Shape;96;p13"/>
            <p:cNvSpPr txBox="1"/>
            <p:nvPr/>
          </p:nvSpPr>
          <p:spPr>
            <a:xfrm>
              <a:off x="0" y="1755775"/>
              <a:ext cx="10726500" cy="12642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800"/>
                </a:spcAft>
                <a:buSzPts val="1100"/>
                <a:buNone/>
              </a:pPr>
              <a:r>
                <a:rPr lang="en-US" sz="2800">
                  <a:solidFill>
                    <a:srgbClr val="697586"/>
                  </a:solidFill>
                  <a:latin typeface="Inter"/>
                  <a:ea typeface="Inter"/>
                  <a:cs typeface="Inter"/>
                  <a:sym typeface="Inter"/>
                </a:rPr>
                <a:t>Three lessons from the Bible that will build healthy, happy relationships</a:t>
              </a:r>
              <a:endParaRPr sz="2800">
                <a:solidFill>
                  <a:srgbClr val="121926"/>
                </a:solidFill>
                <a:latin typeface="Inter"/>
                <a:ea typeface="Inter"/>
                <a:cs typeface="Inter"/>
                <a:sym typeface="Inter"/>
              </a:endParaRPr>
            </a:p>
          </p:txBody>
        </p:sp>
      </p:grpSp>
      <p:sp>
        <p:nvSpPr>
          <p:cNvPr id="97" name="Google Shape;97;p13"/>
          <p:cNvSpPr txBox="1"/>
          <p:nvPr/>
        </p:nvSpPr>
        <p:spPr>
          <a:xfrm>
            <a:off x="9214315" y="8934673"/>
            <a:ext cx="8045100" cy="277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1800" u="none" cap="none" strike="noStrike">
                <a:solidFill>
                  <a:srgbClr val="1849A9"/>
                </a:solidFill>
                <a:latin typeface="Source Code Pro"/>
                <a:ea typeface="Source Code Pro"/>
                <a:cs typeface="Source Code Pro"/>
                <a:sym typeface="Source Code Pro"/>
              </a:rPr>
              <a:t>GROUP DISCUSSION</a:t>
            </a:r>
            <a:endParaRPr>
              <a:latin typeface="Source Code Pro"/>
              <a:ea typeface="Source Code Pro"/>
              <a:cs typeface="Source Code Pro"/>
              <a:sym typeface="Source Code Pro"/>
            </a:endParaRPr>
          </a:p>
        </p:txBody>
      </p:sp>
      <p:pic>
        <p:nvPicPr>
          <p:cNvPr descr="Silhouettes of family (Provided by Getty Images)" id="98" name="Google Shape;98;p13"/>
          <p:cNvPicPr preferRelativeResize="0"/>
          <p:nvPr/>
        </p:nvPicPr>
        <p:blipFill rotWithShape="1">
          <a:blip r:embed="rId5">
            <a:alphaModFix/>
          </a:blip>
          <a:srcRect b="0" l="33821" r="13685" t="0"/>
          <a:stretch/>
        </p:blipFill>
        <p:spPr>
          <a:xfrm>
            <a:off x="0" y="-47050"/>
            <a:ext cx="8182077" cy="1038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FB"/>
        </a:solidFill>
      </p:bgPr>
    </p:bg>
    <p:spTree>
      <p:nvGrpSpPr>
        <p:cNvPr id="106" name="Shape 106"/>
        <p:cNvGrpSpPr/>
        <p:nvPr/>
      </p:nvGrpSpPr>
      <p:grpSpPr>
        <a:xfrm>
          <a:off x="0" y="0"/>
          <a:ext cx="0" cy="0"/>
          <a:chOff x="0" y="0"/>
          <a:chExt cx="0" cy="0"/>
        </a:xfrm>
      </p:grpSpPr>
      <p:sp>
        <p:nvSpPr>
          <p:cNvPr id="107" name="Google Shape;107;p14"/>
          <p:cNvSpPr txBox="1"/>
          <p:nvPr/>
        </p:nvSpPr>
        <p:spPr>
          <a:xfrm>
            <a:off x="7023400" y="3837627"/>
            <a:ext cx="10236000" cy="2511900"/>
          </a:xfrm>
          <a:prstGeom prst="rect">
            <a:avLst/>
          </a:prstGeom>
          <a:noFill/>
          <a:ln>
            <a:noFill/>
          </a:ln>
        </p:spPr>
        <p:txBody>
          <a:bodyPr anchorCtr="0" anchor="ctr" bIns="0" lIns="0" spcFirstLastPara="1" rIns="0" wrap="square" tIns="0">
            <a:noAutofit/>
          </a:bodyPr>
          <a:lstStyle/>
          <a:p>
            <a:pPr indent="0" lvl="0" marL="0" rtl="0" algn="l">
              <a:lnSpc>
                <a:spcPct val="150000"/>
              </a:lnSpc>
              <a:spcBef>
                <a:spcPts val="0"/>
              </a:spcBef>
              <a:spcAft>
                <a:spcPts val="0"/>
              </a:spcAft>
              <a:buClr>
                <a:schemeClr val="dk1"/>
              </a:buClr>
              <a:buSzPts val="1100"/>
              <a:buFont typeface="Arial"/>
              <a:buNone/>
            </a:pPr>
            <a:r>
              <a:rPr lang="en-US" sz="4800">
                <a:solidFill>
                  <a:srgbClr val="202939"/>
                </a:solidFill>
                <a:latin typeface="Inter"/>
                <a:ea typeface="Inter"/>
                <a:cs typeface="Inter"/>
                <a:sym typeface="Inter"/>
              </a:rPr>
              <a:t>What’s one word that describes your family growing up? Why?</a:t>
            </a:r>
            <a:endParaRPr sz="4800">
              <a:latin typeface="Inter Tight"/>
              <a:ea typeface="Inter Tight"/>
              <a:cs typeface="Inter Tight"/>
              <a:sym typeface="Inter Tight"/>
            </a:endParaRPr>
          </a:p>
        </p:txBody>
      </p:sp>
      <p:pic>
        <p:nvPicPr>
          <p:cNvPr id="108" name="Google Shape;108;p14"/>
          <p:cNvPicPr preferRelativeResize="0"/>
          <p:nvPr/>
        </p:nvPicPr>
        <p:blipFill rotWithShape="1">
          <a:blip r:embed="rId3">
            <a:alphaModFix/>
          </a:blip>
          <a:srcRect b="0" l="8022" r="53129" t="0"/>
          <a:stretch/>
        </p:blipFill>
        <p:spPr>
          <a:xfrm>
            <a:off x="0" y="0"/>
            <a:ext cx="5994400" cy="10287000"/>
          </a:xfrm>
          <a:prstGeom prst="rect">
            <a:avLst/>
          </a:prstGeom>
          <a:noFill/>
          <a:ln>
            <a:noFill/>
          </a:ln>
        </p:spPr>
      </p:pic>
      <p:sp>
        <p:nvSpPr>
          <p:cNvPr id="109" name="Google Shape;109;p14"/>
          <p:cNvSpPr/>
          <p:nvPr/>
        </p:nvSpPr>
        <p:spPr>
          <a:xfrm>
            <a:off x="7023409" y="9412605"/>
            <a:ext cx="464926" cy="464926"/>
          </a:xfrm>
          <a:custGeom>
            <a:rect b="b" l="l" r="r" t="t"/>
            <a:pathLst>
              <a:path extrusionOk="0" h="464926" w="464926">
                <a:moveTo>
                  <a:pt x="0" y="0"/>
                </a:moveTo>
                <a:lnTo>
                  <a:pt x="464925" y="0"/>
                </a:lnTo>
                <a:lnTo>
                  <a:pt x="464925" y="464926"/>
                </a:lnTo>
                <a:lnTo>
                  <a:pt x="0" y="464926"/>
                </a:lnTo>
                <a:lnTo>
                  <a:pt x="0" y="0"/>
                </a:lnTo>
                <a:close/>
              </a:path>
            </a:pathLst>
          </a:custGeom>
          <a:blipFill rotWithShape="1">
            <a:blip r:embed="rId4">
              <a:alphaModFix/>
            </a:blip>
            <a:stretch>
              <a:fillRect b="0" l="0" r="0" t="0"/>
            </a:stretch>
          </a:blipFill>
          <a:ln>
            <a:noFill/>
          </a:ln>
        </p:spPr>
      </p:sp>
      <p:sp>
        <p:nvSpPr>
          <p:cNvPr id="110" name="Google Shape;110;p14"/>
          <p:cNvSpPr txBox="1"/>
          <p:nvPr/>
        </p:nvSpPr>
        <p:spPr>
          <a:xfrm>
            <a:off x="9214290" y="9506471"/>
            <a:ext cx="8045100" cy="2772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1" lang="en-US" sz="1800">
                <a:solidFill>
                  <a:srgbClr val="1849A9"/>
                </a:solidFill>
                <a:latin typeface="Source Code Pro"/>
                <a:ea typeface="Source Code Pro"/>
                <a:cs typeface="Source Code Pro"/>
                <a:sym typeface="Source Code Pro"/>
              </a:rPr>
              <a:t>LESSON TITLE</a:t>
            </a:r>
            <a:endParaRPr sz="1800">
              <a:latin typeface="Source Code Pro"/>
              <a:ea typeface="Source Code Pro"/>
              <a:cs typeface="Source Code Pro"/>
              <a:sym typeface="Source Code Pro"/>
            </a:endParaRPr>
          </a:p>
        </p:txBody>
      </p:sp>
      <p:cxnSp>
        <p:nvCxnSpPr>
          <p:cNvPr id="111" name="Google Shape;111;p14"/>
          <p:cNvCxnSpPr/>
          <p:nvPr/>
        </p:nvCxnSpPr>
        <p:spPr>
          <a:xfrm>
            <a:off x="7023409" y="9258300"/>
            <a:ext cx="10236000" cy="0"/>
          </a:xfrm>
          <a:prstGeom prst="straightConnector1">
            <a:avLst/>
          </a:prstGeom>
          <a:noFill/>
          <a:ln cap="flat" cmpd="sng" w="19050">
            <a:solidFill>
              <a:srgbClr val="1849A9"/>
            </a:solidFill>
            <a:prstDash val="solid"/>
            <a:round/>
            <a:headEnd len="sm" w="sm" type="none"/>
            <a:tailEnd len="sm" w="sm" type="none"/>
          </a:ln>
        </p:spPr>
      </p:cxnSp>
      <p:pic>
        <p:nvPicPr>
          <p:cNvPr descr="Happy family (Provided by Getty Images)" id="112" name="Google Shape;112;p14"/>
          <p:cNvPicPr preferRelativeResize="0"/>
          <p:nvPr/>
        </p:nvPicPr>
        <p:blipFill rotWithShape="1">
          <a:blip r:embed="rId5">
            <a:alphaModFix/>
          </a:blip>
          <a:srcRect b="0" l="12572" r="0" t="0"/>
          <a:stretch/>
        </p:blipFill>
        <p:spPr>
          <a:xfrm>
            <a:off x="24" y="0"/>
            <a:ext cx="5994401" cy="10287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FB"/>
        </a:solidFill>
      </p:bgPr>
    </p:bg>
    <p:spTree>
      <p:nvGrpSpPr>
        <p:cNvPr id="116" name="Shape 116"/>
        <p:cNvGrpSpPr/>
        <p:nvPr/>
      </p:nvGrpSpPr>
      <p:grpSpPr>
        <a:xfrm>
          <a:off x="0" y="0"/>
          <a:ext cx="0" cy="0"/>
          <a:chOff x="0" y="0"/>
          <a:chExt cx="0" cy="0"/>
        </a:xfrm>
      </p:grpSpPr>
      <p:pic>
        <p:nvPicPr>
          <p:cNvPr descr="Family is something everyone wants, whether it's with our physical family or the friends around us (or both). This week's Let's Talk Night is about how to be part of a family that is close and growing together. When we contribute to our family's growth, devote ourselves to being close, and invest in spending time together, we will have families that are enjoyable and connected. Check out this week's Let's Talk to learn how God can help our families grow.&#10;&#10;Discussion Questions:&#10;Contribution: Are you embracing or resisting your role in your family?  &#10;Devotion: Do you fight for closeness or do you settle for distance in your relationships with your family? &#10;Time: Are you consistent and investing the proper amount of time into each of your relationships in your family?&#10;&#10;Further Study:&#10;Read the book of Ephesians to learn more about how families can help each other grow.&#10;Read When Family Becomes a Lifeline, Not a Limit to learn more about the importance of family in our lives.&#10;&#10;Join us this Sunday at 11am PDT for the Bay Area Christian Church live stream service. &#10;&#10;► CONNECT: https://bacc.cc/live/#connect &#10;► SUBSCRIBE: https://www.youtube.com/bacccc?sub_co... &#10;&#10;Chapters:&#10;0:00 Intro&#10;1:09 Contribute&#10;3:10 Devotion&#10;4:25 Statistics&#10;5:25 Time&#10;&#10;As we enter into a post-pandemic world, we are excited to start having in-person services. You can join us in person at one of our many locations at https://bacc.cc/locations. Or if you don’t live near us, join us for church online every Sunday at https://bacc.cc/live or on our YouTube channel. Either way, we hope to inspire many to grow in their personal spiritual life. &#10;&#10;**** &#10;&#10;We are a non-denominational Christian community in the San Francisco Bay Area devoted to knowing God and making him known. Whether you’re exploring faith, feeling disconnected, or looking for a way to make a difference, BACC is a place where you can build meaningful friendships, grow spiritually, and experience God in a personal way.&#10;&#10;We gather at nine campuses and in over 100 neighborhood-based small groups, working together to follow Jesus’s example of love and service. Through programs for families with special needs, local partnerships, and member-led outreach, we aim to be a force for good in our community and beyond.&#10;&#10;****&#10;&#10;FOLLOW BACC: &#10;BACC Live ► https://bacc.cc/live &#10;YouTube ► https://youtube.com/bacccc &#10;Facebook ► https://facebook.com/the.bacc &#10;Instagram ► https://instagram.com/the.bacc &#10;&#10;FOLLOW DEEP SPIRITUALITY: &#10;Website ► https://deepspirituality.com&#10;YouTube ► https://youtube.com/deepspirituality &#10;Facebook ► https://facebook.com/dpspirituality &#10;Instagram ► https://instagram.com/deepspirituality&#10;&#10;#BACC #LetsTalkNight #Family" id="117" name="Google Shape;117;p15" title="What It Takes To Be Part Of A Family | Let's Talk | Bay Area Christian Church">
            <a:hlinkClick r:id="rId3"/>
          </p:cNvPr>
          <p:cNvPicPr preferRelativeResize="0"/>
          <p:nvPr/>
        </p:nvPicPr>
        <p:blipFill>
          <a:blip r:embed="rId4">
            <a:alphaModFix/>
          </a:blip>
          <a:stretch>
            <a:fillRect/>
          </a:stretch>
        </p:blipFill>
        <p:spPr>
          <a:xfrm>
            <a:off x="-8" y="0"/>
            <a:ext cx="18288009" cy="1028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FB"/>
        </a:solidFill>
      </p:bgPr>
    </p:bg>
    <p:spTree>
      <p:nvGrpSpPr>
        <p:cNvPr id="125" name="Shape 125"/>
        <p:cNvGrpSpPr/>
        <p:nvPr/>
      </p:nvGrpSpPr>
      <p:grpSpPr>
        <a:xfrm>
          <a:off x="0" y="0"/>
          <a:ext cx="0" cy="0"/>
          <a:chOff x="0" y="0"/>
          <a:chExt cx="0" cy="0"/>
        </a:xfrm>
      </p:grpSpPr>
      <p:pic>
        <p:nvPicPr>
          <p:cNvPr id="126" name="Google Shape;126;p16"/>
          <p:cNvPicPr preferRelativeResize="0"/>
          <p:nvPr/>
        </p:nvPicPr>
        <p:blipFill rotWithShape="1">
          <a:blip r:embed="rId3">
            <a:alphaModFix/>
          </a:blip>
          <a:srcRect b="0" l="25515" r="25514" t="0"/>
          <a:stretch/>
        </p:blipFill>
        <p:spPr>
          <a:xfrm>
            <a:off x="10741342" y="0"/>
            <a:ext cx="7546658" cy="10287000"/>
          </a:xfrm>
          <a:prstGeom prst="rect">
            <a:avLst/>
          </a:prstGeom>
          <a:noFill/>
          <a:ln>
            <a:noFill/>
          </a:ln>
        </p:spPr>
      </p:pic>
      <p:grpSp>
        <p:nvGrpSpPr>
          <p:cNvPr id="127" name="Google Shape;127;p16"/>
          <p:cNvGrpSpPr/>
          <p:nvPr/>
        </p:nvGrpSpPr>
        <p:grpSpPr>
          <a:xfrm>
            <a:off x="1028700" y="1028700"/>
            <a:ext cx="8683649" cy="7322575"/>
            <a:chOff x="0" y="0"/>
            <a:chExt cx="11578200" cy="9763433"/>
          </a:xfrm>
        </p:grpSpPr>
        <p:sp>
          <p:nvSpPr>
            <p:cNvPr id="128" name="Google Shape;128;p16"/>
            <p:cNvSpPr txBox="1"/>
            <p:nvPr/>
          </p:nvSpPr>
          <p:spPr>
            <a:xfrm>
              <a:off x="0" y="0"/>
              <a:ext cx="11578200" cy="1970100"/>
            </a:xfrm>
            <a:prstGeom prst="rect">
              <a:avLst/>
            </a:prstGeom>
            <a:noFill/>
            <a:ln>
              <a:noFill/>
            </a:ln>
          </p:spPr>
          <p:txBody>
            <a:bodyPr anchorCtr="0" anchor="b" bIns="0" lIns="0" spcFirstLastPara="1" rIns="0" wrap="square" tIns="0">
              <a:noAutofit/>
            </a:bodyPr>
            <a:lstStyle/>
            <a:p>
              <a:pPr indent="0" lvl="0" marL="0" rtl="0" algn="l">
                <a:lnSpc>
                  <a:spcPct val="120000"/>
                </a:lnSpc>
                <a:spcBef>
                  <a:spcPts val="0"/>
                </a:spcBef>
                <a:spcAft>
                  <a:spcPts val="800"/>
                </a:spcAft>
                <a:buClr>
                  <a:schemeClr val="dk1"/>
                </a:buClr>
                <a:buSzPts val="1100"/>
                <a:buFont typeface="Arial"/>
                <a:buNone/>
              </a:pPr>
              <a:r>
                <a:rPr lang="en-US" sz="4200">
                  <a:solidFill>
                    <a:srgbClr val="101828"/>
                  </a:solidFill>
                  <a:latin typeface="Inter Tight SemiBold"/>
                  <a:ea typeface="Inter Tight SemiBold"/>
                  <a:cs typeface="Inter Tight SemiBold"/>
                  <a:sym typeface="Inter Tight SemiBold"/>
                </a:rPr>
                <a:t>Contributing: Families grow when everyone knows their role.</a:t>
              </a:r>
              <a:endParaRPr b="1" sz="7800">
                <a:latin typeface="Inter Tight"/>
                <a:ea typeface="Inter Tight"/>
                <a:cs typeface="Inter Tight"/>
                <a:sym typeface="Inter Tight"/>
              </a:endParaRPr>
            </a:p>
          </p:txBody>
        </p:sp>
        <p:sp>
          <p:nvSpPr>
            <p:cNvPr id="129" name="Google Shape;129;p16"/>
            <p:cNvSpPr txBox="1"/>
            <p:nvPr/>
          </p:nvSpPr>
          <p:spPr>
            <a:xfrm>
              <a:off x="0" y="2465333"/>
              <a:ext cx="11578200" cy="7298100"/>
            </a:xfrm>
            <a:prstGeom prst="rect">
              <a:avLst/>
            </a:prstGeom>
            <a:noFill/>
            <a:ln>
              <a:noFill/>
            </a:ln>
          </p:spPr>
          <p:txBody>
            <a:bodyPr anchorCtr="0" anchor="t" bIns="0" lIns="0" spcFirstLastPara="1" rIns="0" wrap="square" tIns="0">
              <a:spAutoFit/>
            </a:bodyPr>
            <a:lstStyle/>
            <a:p>
              <a:pPr indent="0" lvl="0" marL="457200" rtl="0" algn="l">
                <a:lnSpc>
                  <a:spcPct val="150000"/>
                </a:lnSpc>
                <a:spcBef>
                  <a:spcPts val="0"/>
                </a:spcBef>
                <a:spcAft>
                  <a:spcPts val="0"/>
                </a:spcAft>
                <a:buClr>
                  <a:schemeClr val="dk1"/>
                </a:buClr>
                <a:buSzPts val="1100"/>
                <a:buFont typeface="Arial"/>
                <a:buNone/>
              </a:pPr>
              <a:r>
                <a:rPr lang="en-US" sz="2800">
                  <a:solidFill>
                    <a:srgbClr val="202939"/>
                  </a:solidFill>
                  <a:latin typeface="Inter"/>
                  <a:ea typeface="Inter"/>
                  <a:cs typeface="Inter"/>
                  <a:sym typeface="Inter"/>
                </a:rPr>
                <a:t>Instead, we will speak the truth in love, growing in every way more and more like Christ, who is the head of his body, the church. [16] He makes the whole body fit together perfectly. As </a:t>
              </a:r>
              <a:r>
                <a:rPr b="1" lang="en-US" sz="2800">
                  <a:solidFill>
                    <a:srgbClr val="202939"/>
                  </a:solidFill>
                  <a:latin typeface="Inter"/>
                  <a:ea typeface="Inter"/>
                  <a:cs typeface="Inter"/>
                  <a:sym typeface="Inter"/>
                </a:rPr>
                <a:t>each part does its own special work</a:t>
              </a:r>
              <a:r>
                <a:rPr lang="en-US" sz="2800">
                  <a:solidFill>
                    <a:srgbClr val="202939"/>
                  </a:solidFill>
                  <a:latin typeface="Inter"/>
                  <a:ea typeface="Inter"/>
                  <a:cs typeface="Inter"/>
                  <a:sym typeface="Inter"/>
                </a:rPr>
                <a:t>, it helps the other parts grow, so that the whole body is </a:t>
              </a:r>
              <a:r>
                <a:rPr b="1" lang="en-US" sz="2800">
                  <a:solidFill>
                    <a:srgbClr val="202939"/>
                  </a:solidFill>
                  <a:latin typeface="Inter"/>
                  <a:ea typeface="Inter"/>
                  <a:cs typeface="Inter"/>
                  <a:sym typeface="Inter"/>
                </a:rPr>
                <a:t>healthy and growing and full of love.</a:t>
              </a:r>
              <a:endParaRPr sz="2800">
                <a:latin typeface="Inter"/>
                <a:ea typeface="Inter"/>
                <a:cs typeface="Inter"/>
                <a:sym typeface="Inter"/>
              </a:endParaRPr>
            </a:p>
            <a:p>
              <a:pPr indent="0" lvl="0" marL="0" marR="0" rtl="0" algn="l">
                <a:lnSpc>
                  <a:spcPct val="140000"/>
                </a:lnSpc>
                <a:spcBef>
                  <a:spcPts val="0"/>
                </a:spcBef>
                <a:spcAft>
                  <a:spcPts val="0"/>
                </a:spcAft>
                <a:buNone/>
              </a:pPr>
              <a:r>
                <a:t/>
              </a:r>
              <a:endParaRPr i="0" sz="2400" u="none" cap="none" strike="noStrike">
                <a:solidFill>
                  <a:srgbClr val="121926"/>
                </a:solidFill>
                <a:latin typeface="Inter"/>
                <a:ea typeface="Inter"/>
                <a:cs typeface="Inter"/>
                <a:sym typeface="Inter"/>
              </a:endParaRPr>
            </a:p>
            <a:p>
              <a:pPr indent="0" lvl="0" marL="0" marR="0" rtl="0" algn="l">
                <a:lnSpc>
                  <a:spcPct val="140000"/>
                </a:lnSpc>
                <a:spcBef>
                  <a:spcPts val="0"/>
                </a:spcBef>
                <a:spcAft>
                  <a:spcPts val="0"/>
                </a:spcAft>
                <a:buNone/>
              </a:pPr>
              <a:r>
                <a:rPr b="1" i="0" lang="en-US" sz="2400" u="none" cap="none" strike="noStrike">
                  <a:solidFill>
                    <a:srgbClr val="121926"/>
                  </a:solidFill>
                  <a:latin typeface="Inter"/>
                  <a:ea typeface="Inter"/>
                  <a:cs typeface="Inter"/>
                  <a:sym typeface="Inter"/>
                </a:rPr>
                <a:t>— </a:t>
              </a:r>
              <a:r>
                <a:rPr b="1" lang="en-US" sz="2800">
                  <a:solidFill>
                    <a:srgbClr val="202939"/>
                  </a:solidFill>
                  <a:latin typeface="Inter"/>
                  <a:ea typeface="Inter"/>
                  <a:cs typeface="Inter"/>
                  <a:sym typeface="Inter"/>
                </a:rPr>
                <a:t>Ephesians 4:15-16 NLT</a:t>
              </a:r>
              <a:endParaRPr sz="4200">
                <a:latin typeface="Inter"/>
                <a:ea typeface="Inter"/>
                <a:cs typeface="Inter"/>
                <a:sym typeface="Inter"/>
              </a:endParaRPr>
            </a:p>
          </p:txBody>
        </p:sp>
      </p:grpSp>
      <p:grpSp>
        <p:nvGrpSpPr>
          <p:cNvPr id="130" name="Google Shape;130;p16"/>
          <p:cNvGrpSpPr/>
          <p:nvPr/>
        </p:nvGrpSpPr>
        <p:grpSpPr>
          <a:xfrm>
            <a:off x="1028700" y="9258300"/>
            <a:ext cx="8683645" cy="619231"/>
            <a:chOff x="0" y="12700"/>
            <a:chExt cx="11578194" cy="825641"/>
          </a:xfrm>
        </p:grpSpPr>
        <p:sp>
          <p:nvSpPr>
            <p:cNvPr id="131" name="Google Shape;131;p16"/>
            <p:cNvSpPr txBox="1"/>
            <p:nvPr/>
          </p:nvSpPr>
          <p:spPr>
            <a:xfrm>
              <a:off x="851547" y="278835"/>
              <a:ext cx="10726500" cy="3693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SzPts val="1100"/>
                <a:buNone/>
              </a:pPr>
              <a:r>
                <a:rPr b="1" lang="en-US" sz="1800">
                  <a:solidFill>
                    <a:srgbClr val="1849A9"/>
                  </a:solidFill>
                  <a:latin typeface="Source Code Pro"/>
                  <a:ea typeface="Source Code Pro"/>
                  <a:cs typeface="Source Code Pro"/>
                  <a:sym typeface="Source Code Pro"/>
                </a:rPr>
                <a:t>LESSON TITLE</a:t>
              </a:r>
              <a:endParaRPr b="1" sz="1800">
                <a:solidFill>
                  <a:srgbClr val="1849A9"/>
                </a:solidFill>
                <a:latin typeface="Source Code Pro"/>
                <a:ea typeface="Source Code Pro"/>
                <a:cs typeface="Source Code Pro"/>
                <a:sym typeface="Source Code Pro"/>
              </a:endParaRPr>
            </a:p>
          </p:txBody>
        </p:sp>
        <p:sp>
          <p:nvSpPr>
            <p:cNvPr id="132" name="Google Shape;132;p16"/>
            <p:cNvSpPr/>
            <p:nvPr/>
          </p:nvSpPr>
          <p:spPr>
            <a:xfrm>
              <a:off x="0" y="218440"/>
              <a:ext cx="619901" cy="619901"/>
            </a:xfrm>
            <a:custGeom>
              <a:rect b="b" l="l" r="r" t="t"/>
              <a:pathLst>
                <a:path extrusionOk="0" h="619901" w="619901">
                  <a:moveTo>
                    <a:pt x="0" y="0"/>
                  </a:moveTo>
                  <a:lnTo>
                    <a:pt x="619901" y="0"/>
                  </a:lnTo>
                  <a:lnTo>
                    <a:pt x="619901" y="619901"/>
                  </a:lnTo>
                  <a:lnTo>
                    <a:pt x="0" y="619901"/>
                  </a:lnTo>
                  <a:lnTo>
                    <a:pt x="0" y="0"/>
                  </a:lnTo>
                  <a:close/>
                </a:path>
              </a:pathLst>
            </a:custGeom>
            <a:blipFill rotWithShape="1">
              <a:blip r:embed="rId4">
                <a:alphaModFix/>
              </a:blip>
              <a:stretch>
                <a:fillRect b="0" l="0" r="0" t="0"/>
              </a:stretch>
            </a:blipFill>
            <a:ln>
              <a:noFill/>
            </a:ln>
          </p:spPr>
        </p:sp>
        <p:cxnSp>
          <p:nvCxnSpPr>
            <p:cNvPr id="133" name="Google Shape;133;p16"/>
            <p:cNvCxnSpPr/>
            <p:nvPr/>
          </p:nvCxnSpPr>
          <p:spPr>
            <a:xfrm>
              <a:off x="0" y="12700"/>
              <a:ext cx="11578194" cy="0"/>
            </a:xfrm>
            <a:prstGeom prst="straightConnector1">
              <a:avLst/>
            </a:prstGeom>
            <a:noFill/>
            <a:ln cap="flat" cmpd="sng" w="25400">
              <a:solidFill>
                <a:srgbClr val="1849A9"/>
              </a:solidFill>
              <a:prstDash val="solid"/>
              <a:round/>
              <a:headEnd len="sm" w="sm" type="none"/>
              <a:tailEnd len="sm" w="sm" type="none"/>
            </a:ln>
          </p:spPr>
        </p:cxnSp>
      </p:grpSp>
      <p:pic>
        <p:nvPicPr>
          <p:cNvPr descr="Happy family at home. (Provided by Getty Images)" id="134" name="Google Shape;134;p16"/>
          <p:cNvPicPr preferRelativeResize="0"/>
          <p:nvPr/>
        </p:nvPicPr>
        <p:blipFill rotWithShape="1">
          <a:blip r:embed="rId5">
            <a:alphaModFix/>
          </a:blip>
          <a:srcRect b="0" l="0" r="0" t="10762"/>
          <a:stretch/>
        </p:blipFill>
        <p:spPr>
          <a:xfrm>
            <a:off x="10741350" y="190500"/>
            <a:ext cx="7546651" cy="10096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FB"/>
        </a:solidFill>
      </p:bgPr>
    </p:bg>
    <p:spTree>
      <p:nvGrpSpPr>
        <p:cNvPr id="138" name="Shape 138"/>
        <p:cNvGrpSpPr/>
        <p:nvPr/>
      </p:nvGrpSpPr>
      <p:grpSpPr>
        <a:xfrm>
          <a:off x="0" y="0"/>
          <a:ext cx="0" cy="0"/>
          <a:chOff x="0" y="0"/>
          <a:chExt cx="0" cy="0"/>
        </a:xfrm>
      </p:grpSpPr>
      <p:pic>
        <p:nvPicPr>
          <p:cNvPr id="139" name="Google Shape;139;p17" title="image.png"/>
          <p:cNvPicPr preferRelativeResize="0"/>
          <p:nvPr/>
        </p:nvPicPr>
        <p:blipFill rotWithShape="1">
          <a:blip r:embed="rId3">
            <a:alphaModFix/>
          </a:blip>
          <a:srcRect b="4569" l="0" r="0" t="4578"/>
          <a:stretch/>
        </p:blipFill>
        <p:spPr>
          <a:xfrm>
            <a:off x="0" y="0"/>
            <a:ext cx="7546976" cy="10287002"/>
          </a:xfrm>
          <a:prstGeom prst="rect">
            <a:avLst/>
          </a:prstGeom>
          <a:noFill/>
          <a:ln>
            <a:noFill/>
          </a:ln>
        </p:spPr>
      </p:pic>
      <p:grpSp>
        <p:nvGrpSpPr>
          <p:cNvPr id="140" name="Google Shape;140;p17"/>
          <p:cNvGrpSpPr/>
          <p:nvPr/>
        </p:nvGrpSpPr>
        <p:grpSpPr>
          <a:xfrm>
            <a:off x="8575655" y="1028700"/>
            <a:ext cx="8683649" cy="5814175"/>
            <a:chOff x="0" y="0"/>
            <a:chExt cx="11578200" cy="7752233"/>
          </a:xfrm>
        </p:grpSpPr>
        <p:sp>
          <p:nvSpPr>
            <p:cNvPr id="141" name="Google Shape;141;p17"/>
            <p:cNvSpPr txBox="1"/>
            <p:nvPr/>
          </p:nvSpPr>
          <p:spPr>
            <a:xfrm>
              <a:off x="0" y="0"/>
              <a:ext cx="11578200" cy="1970100"/>
            </a:xfrm>
            <a:prstGeom prst="rect">
              <a:avLst/>
            </a:prstGeom>
            <a:noFill/>
            <a:ln>
              <a:noFill/>
            </a:ln>
          </p:spPr>
          <p:txBody>
            <a:bodyPr anchorCtr="0" anchor="b" bIns="0" lIns="0" spcFirstLastPara="1" rIns="0" wrap="square" tIns="0">
              <a:noAutofit/>
            </a:bodyPr>
            <a:lstStyle/>
            <a:p>
              <a:pPr indent="0" lvl="0" marL="0" rtl="0" algn="l">
                <a:lnSpc>
                  <a:spcPct val="120000"/>
                </a:lnSpc>
                <a:spcBef>
                  <a:spcPts val="0"/>
                </a:spcBef>
                <a:spcAft>
                  <a:spcPts val="800"/>
                </a:spcAft>
                <a:buClr>
                  <a:schemeClr val="dk1"/>
                </a:buClr>
                <a:buSzPts val="1100"/>
                <a:buFont typeface="Arial"/>
                <a:buNone/>
              </a:pPr>
              <a:r>
                <a:rPr lang="en-US" sz="4800">
                  <a:solidFill>
                    <a:srgbClr val="101828"/>
                  </a:solidFill>
                  <a:latin typeface="Inter Tight SemiBold"/>
                  <a:ea typeface="Inter Tight SemiBold"/>
                  <a:cs typeface="Inter Tight SemiBold"/>
                  <a:sym typeface="Inter Tight SemiBold"/>
                </a:rPr>
                <a:t>Being devoted: Families fight for each other.</a:t>
              </a:r>
              <a:endParaRPr b="1" sz="4800">
                <a:latin typeface="Inter Tight"/>
                <a:ea typeface="Inter Tight"/>
                <a:cs typeface="Inter Tight"/>
                <a:sym typeface="Inter Tight"/>
              </a:endParaRPr>
            </a:p>
          </p:txBody>
        </p:sp>
        <p:sp>
          <p:nvSpPr>
            <p:cNvPr id="142" name="Google Shape;142;p17"/>
            <p:cNvSpPr txBox="1"/>
            <p:nvPr/>
          </p:nvSpPr>
          <p:spPr>
            <a:xfrm>
              <a:off x="0" y="2465333"/>
              <a:ext cx="11578200" cy="5286900"/>
            </a:xfrm>
            <a:prstGeom prst="rect">
              <a:avLst/>
            </a:prstGeom>
            <a:noFill/>
            <a:ln>
              <a:noFill/>
            </a:ln>
          </p:spPr>
          <p:txBody>
            <a:bodyPr anchorCtr="0" anchor="t" bIns="0" lIns="0" spcFirstLastPara="1" rIns="0" wrap="square" tIns="0">
              <a:spAutoFit/>
            </a:bodyPr>
            <a:lstStyle/>
            <a:p>
              <a:pPr indent="0" lvl="0" marL="457200" rtl="0" algn="l">
                <a:lnSpc>
                  <a:spcPct val="150000"/>
                </a:lnSpc>
                <a:spcBef>
                  <a:spcPts val="0"/>
                </a:spcBef>
                <a:spcAft>
                  <a:spcPts val="0"/>
                </a:spcAft>
                <a:buClr>
                  <a:schemeClr val="dk1"/>
                </a:buClr>
                <a:buSzPts val="1100"/>
                <a:buFont typeface="Arial"/>
                <a:buNone/>
              </a:pPr>
              <a:r>
                <a:rPr lang="en-US" sz="3200">
                  <a:solidFill>
                    <a:srgbClr val="202939"/>
                  </a:solidFill>
                  <a:latin typeface="Inter"/>
                  <a:ea typeface="Inter"/>
                  <a:cs typeface="Inter"/>
                  <a:sym typeface="Inter"/>
                </a:rPr>
                <a:t>Finally, as members of </a:t>
              </a:r>
              <a:r>
                <a:rPr b="1" lang="en-US" sz="3200">
                  <a:solidFill>
                    <a:srgbClr val="202939"/>
                  </a:solidFill>
                  <a:latin typeface="Inter"/>
                  <a:ea typeface="Inter"/>
                  <a:cs typeface="Inter"/>
                  <a:sym typeface="Inter"/>
                </a:rPr>
                <a:t>God’s beloved family</a:t>
              </a:r>
              <a:r>
                <a:rPr lang="en-US" sz="3200">
                  <a:solidFill>
                    <a:srgbClr val="202939"/>
                  </a:solidFill>
                  <a:latin typeface="Inter"/>
                  <a:ea typeface="Inter"/>
                  <a:cs typeface="Inter"/>
                  <a:sym typeface="Inter"/>
                </a:rPr>
                <a:t>, </a:t>
              </a:r>
              <a:r>
                <a:rPr b="1" lang="en-US" sz="3200">
                  <a:solidFill>
                    <a:srgbClr val="202939"/>
                  </a:solidFill>
                  <a:latin typeface="Inter"/>
                  <a:ea typeface="Inter"/>
                  <a:cs typeface="Inter"/>
                  <a:sym typeface="Inter"/>
                </a:rPr>
                <a:t>we must go after the one who wanders</a:t>
              </a:r>
              <a:r>
                <a:rPr lang="en-US" sz="3200">
                  <a:solidFill>
                    <a:srgbClr val="202939"/>
                  </a:solidFill>
                  <a:latin typeface="Inter"/>
                  <a:ea typeface="Inter"/>
                  <a:cs typeface="Inter"/>
                  <a:sym typeface="Inter"/>
                </a:rPr>
                <a:t> from the truth and bring him back.</a:t>
              </a:r>
              <a:endParaRPr sz="3200">
                <a:latin typeface="Inter"/>
                <a:ea typeface="Inter"/>
                <a:cs typeface="Inter"/>
                <a:sym typeface="Inter"/>
              </a:endParaRPr>
            </a:p>
            <a:p>
              <a:pPr indent="0" lvl="0" marL="0" marR="0" rtl="0" algn="l">
                <a:lnSpc>
                  <a:spcPct val="140000"/>
                </a:lnSpc>
                <a:spcBef>
                  <a:spcPts val="0"/>
                </a:spcBef>
                <a:spcAft>
                  <a:spcPts val="0"/>
                </a:spcAft>
                <a:buNone/>
              </a:pPr>
              <a:r>
                <a:t/>
              </a:r>
              <a:endParaRPr i="0" sz="2400" u="none" cap="none" strike="noStrike">
                <a:solidFill>
                  <a:srgbClr val="121926"/>
                </a:solidFill>
                <a:latin typeface="Inter"/>
                <a:ea typeface="Inter"/>
                <a:cs typeface="Inter"/>
                <a:sym typeface="Inter"/>
              </a:endParaRPr>
            </a:p>
            <a:p>
              <a:pPr indent="0" lvl="0" marL="0" marR="0" rtl="0" algn="l">
                <a:lnSpc>
                  <a:spcPct val="140000"/>
                </a:lnSpc>
                <a:spcBef>
                  <a:spcPts val="0"/>
                </a:spcBef>
                <a:spcAft>
                  <a:spcPts val="0"/>
                </a:spcAft>
                <a:buNone/>
              </a:pPr>
              <a:r>
                <a:rPr b="1" i="0" lang="en-US" sz="3200" u="none" cap="none" strike="noStrike">
                  <a:solidFill>
                    <a:srgbClr val="121926"/>
                  </a:solidFill>
                  <a:latin typeface="Inter"/>
                  <a:ea typeface="Inter"/>
                  <a:cs typeface="Inter"/>
                  <a:sym typeface="Inter"/>
                </a:rPr>
                <a:t>— </a:t>
              </a:r>
              <a:r>
                <a:rPr b="1" lang="en-US" sz="3200">
                  <a:solidFill>
                    <a:srgbClr val="202939"/>
                  </a:solidFill>
                  <a:latin typeface="Inter"/>
                  <a:ea typeface="Inter"/>
                  <a:cs typeface="Inter"/>
                  <a:sym typeface="Inter"/>
                </a:rPr>
                <a:t>James 5:19 TPT</a:t>
              </a:r>
              <a:endParaRPr b="1" sz="3200">
                <a:solidFill>
                  <a:srgbClr val="121926"/>
                </a:solidFill>
                <a:latin typeface="Inter"/>
                <a:ea typeface="Inter"/>
                <a:cs typeface="Inter"/>
                <a:sym typeface="Inter"/>
              </a:endParaRPr>
            </a:p>
          </p:txBody>
        </p:sp>
      </p:grpSp>
      <p:grpSp>
        <p:nvGrpSpPr>
          <p:cNvPr id="143" name="Google Shape;143;p17"/>
          <p:cNvGrpSpPr/>
          <p:nvPr/>
        </p:nvGrpSpPr>
        <p:grpSpPr>
          <a:xfrm>
            <a:off x="8575655" y="9267825"/>
            <a:ext cx="8683645" cy="619231"/>
            <a:chOff x="0" y="12700"/>
            <a:chExt cx="11578194" cy="825641"/>
          </a:xfrm>
        </p:grpSpPr>
        <p:sp>
          <p:nvSpPr>
            <p:cNvPr id="144" name="Google Shape;144;p17"/>
            <p:cNvSpPr txBox="1"/>
            <p:nvPr/>
          </p:nvSpPr>
          <p:spPr>
            <a:xfrm>
              <a:off x="851680" y="343735"/>
              <a:ext cx="10726500" cy="3693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SzPts val="1100"/>
                <a:buNone/>
              </a:pPr>
              <a:r>
                <a:rPr b="1" lang="en-US" sz="1800">
                  <a:solidFill>
                    <a:srgbClr val="1849A9"/>
                  </a:solidFill>
                  <a:latin typeface="Source Code Pro"/>
                  <a:ea typeface="Source Code Pro"/>
                  <a:cs typeface="Source Code Pro"/>
                  <a:sym typeface="Source Code Pro"/>
                </a:rPr>
                <a:t>LESSON TITLE</a:t>
              </a:r>
              <a:endParaRPr b="1" sz="1800">
                <a:solidFill>
                  <a:srgbClr val="1849A9"/>
                </a:solidFill>
                <a:latin typeface="Source Code Pro"/>
                <a:ea typeface="Source Code Pro"/>
                <a:cs typeface="Source Code Pro"/>
                <a:sym typeface="Source Code Pro"/>
              </a:endParaRPr>
            </a:p>
          </p:txBody>
        </p:sp>
        <p:sp>
          <p:nvSpPr>
            <p:cNvPr id="145" name="Google Shape;145;p17"/>
            <p:cNvSpPr/>
            <p:nvPr/>
          </p:nvSpPr>
          <p:spPr>
            <a:xfrm>
              <a:off x="0" y="218440"/>
              <a:ext cx="619901" cy="619901"/>
            </a:xfrm>
            <a:custGeom>
              <a:rect b="b" l="l" r="r" t="t"/>
              <a:pathLst>
                <a:path extrusionOk="0" h="619901" w="619901">
                  <a:moveTo>
                    <a:pt x="0" y="0"/>
                  </a:moveTo>
                  <a:lnTo>
                    <a:pt x="619901" y="0"/>
                  </a:lnTo>
                  <a:lnTo>
                    <a:pt x="619901" y="619901"/>
                  </a:lnTo>
                  <a:lnTo>
                    <a:pt x="0" y="619901"/>
                  </a:lnTo>
                  <a:lnTo>
                    <a:pt x="0" y="0"/>
                  </a:lnTo>
                  <a:close/>
                </a:path>
              </a:pathLst>
            </a:custGeom>
            <a:blipFill rotWithShape="1">
              <a:blip r:embed="rId4">
                <a:alphaModFix/>
              </a:blip>
              <a:stretch>
                <a:fillRect b="0" l="0" r="0" t="0"/>
              </a:stretch>
            </a:blipFill>
            <a:ln>
              <a:noFill/>
            </a:ln>
          </p:spPr>
        </p:sp>
        <p:cxnSp>
          <p:nvCxnSpPr>
            <p:cNvPr id="146" name="Google Shape;146;p17"/>
            <p:cNvCxnSpPr/>
            <p:nvPr/>
          </p:nvCxnSpPr>
          <p:spPr>
            <a:xfrm>
              <a:off x="0" y="12700"/>
              <a:ext cx="11578194" cy="0"/>
            </a:xfrm>
            <a:prstGeom prst="straightConnector1">
              <a:avLst/>
            </a:prstGeom>
            <a:noFill/>
            <a:ln cap="flat" cmpd="sng" w="25400">
              <a:solidFill>
                <a:srgbClr val="1849A9"/>
              </a:solidFill>
              <a:prstDash val="solid"/>
              <a:round/>
              <a:headEnd len="sm" w="sm" type="none"/>
              <a:tailEnd len="sm" w="sm" type="non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AFB"/>
        </a:solidFill>
      </p:bgPr>
    </p:bg>
    <p:spTree>
      <p:nvGrpSpPr>
        <p:cNvPr id="154" name="Shape 154"/>
        <p:cNvGrpSpPr/>
        <p:nvPr/>
      </p:nvGrpSpPr>
      <p:grpSpPr>
        <a:xfrm>
          <a:off x="0" y="0"/>
          <a:ext cx="0" cy="0"/>
          <a:chOff x="0" y="0"/>
          <a:chExt cx="0" cy="0"/>
        </a:xfrm>
      </p:grpSpPr>
      <p:pic>
        <p:nvPicPr>
          <p:cNvPr id="155" name="Google Shape;155;p18" title="image.png"/>
          <p:cNvPicPr preferRelativeResize="0"/>
          <p:nvPr/>
        </p:nvPicPr>
        <p:blipFill rotWithShape="1">
          <a:blip r:embed="rId3">
            <a:alphaModFix/>
          </a:blip>
          <a:srcRect b="4520" l="0" r="0" t="4520"/>
          <a:stretch/>
        </p:blipFill>
        <p:spPr>
          <a:xfrm>
            <a:off x="10741342" y="0"/>
            <a:ext cx="7546658" cy="10287000"/>
          </a:xfrm>
          <a:prstGeom prst="rect">
            <a:avLst/>
          </a:prstGeom>
          <a:noFill/>
          <a:ln>
            <a:noFill/>
          </a:ln>
        </p:spPr>
      </p:pic>
      <p:grpSp>
        <p:nvGrpSpPr>
          <p:cNvPr id="156" name="Google Shape;156;p18"/>
          <p:cNvGrpSpPr/>
          <p:nvPr/>
        </p:nvGrpSpPr>
        <p:grpSpPr>
          <a:xfrm>
            <a:off x="1028700" y="1028700"/>
            <a:ext cx="8683649" cy="5986525"/>
            <a:chOff x="0" y="0"/>
            <a:chExt cx="11578200" cy="7982033"/>
          </a:xfrm>
        </p:grpSpPr>
        <p:sp>
          <p:nvSpPr>
            <p:cNvPr id="157" name="Google Shape;157;p18"/>
            <p:cNvSpPr txBox="1"/>
            <p:nvPr/>
          </p:nvSpPr>
          <p:spPr>
            <a:xfrm>
              <a:off x="0" y="0"/>
              <a:ext cx="11578200" cy="1970100"/>
            </a:xfrm>
            <a:prstGeom prst="rect">
              <a:avLst/>
            </a:prstGeom>
            <a:noFill/>
            <a:ln>
              <a:noFill/>
            </a:ln>
          </p:spPr>
          <p:txBody>
            <a:bodyPr anchorCtr="0" anchor="b" bIns="0" lIns="0" spcFirstLastPara="1" rIns="0" wrap="square" tIns="0">
              <a:noAutofit/>
            </a:bodyPr>
            <a:lstStyle/>
            <a:p>
              <a:pPr indent="0" lvl="0" marL="0" rtl="0" algn="l">
                <a:lnSpc>
                  <a:spcPct val="120000"/>
                </a:lnSpc>
                <a:spcBef>
                  <a:spcPts val="0"/>
                </a:spcBef>
                <a:spcAft>
                  <a:spcPts val="800"/>
                </a:spcAft>
                <a:buClr>
                  <a:schemeClr val="dk1"/>
                </a:buClr>
                <a:buSzPts val="1100"/>
                <a:buFont typeface="Arial"/>
                <a:buNone/>
              </a:pPr>
              <a:r>
                <a:rPr lang="en-US" sz="4800">
                  <a:solidFill>
                    <a:srgbClr val="101828"/>
                  </a:solidFill>
                  <a:latin typeface="Inter Tight SemiBold"/>
                  <a:ea typeface="Inter Tight SemiBold"/>
                  <a:cs typeface="Inter Tight SemiBold"/>
                  <a:sym typeface="Inter Tight SemiBold"/>
                </a:rPr>
                <a:t>Spending time: There’s no substitute for being available.</a:t>
              </a:r>
              <a:endParaRPr b="1" sz="4800">
                <a:latin typeface="Inter Tight"/>
                <a:ea typeface="Inter Tight"/>
                <a:cs typeface="Inter Tight"/>
                <a:sym typeface="Inter Tight"/>
              </a:endParaRPr>
            </a:p>
          </p:txBody>
        </p:sp>
        <p:sp>
          <p:nvSpPr>
            <p:cNvPr id="158" name="Google Shape;158;p18"/>
            <p:cNvSpPr txBox="1"/>
            <p:nvPr/>
          </p:nvSpPr>
          <p:spPr>
            <a:xfrm>
              <a:off x="0" y="2465333"/>
              <a:ext cx="11578200" cy="5516700"/>
            </a:xfrm>
            <a:prstGeom prst="rect">
              <a:avLst/>
            </a:prstGeom>
            <a:noFill/>
            <a:ln>
              <a:noFill/>
            </a:ln>
          </p:spPr>
          <p:txBody>
            <a:bodyPr anchorCtr="0" anchor="t" bIns="0" lIns="0" spcFirstLastPara="1" rIns="0" wrap="square" tIns="0">
              <a:spAutoFit/>
            </a:bodyPr>
            <a:lstStyle/>
            <a:p>
              <a:pPr indent="0" lvl="0" marL="457200" rtl="0" algn="l">
                <a:lnSpc>
                  <a:spcPct val="150000"/>
                </a:lnSpc>
                <a:spcBef>
                  <a:spcPts val="0"/>
                </a:spcBef>
                <a:spcAft>
                  <a:spcPts val="0"/>
                </a:spcAft>
                <a:buClr>
                  <a:schemeClr val="dk1"/>
                </a:buClr>
                <a:buSzPts val="1100"/>
                <a:buFont typeface="Arial"/>
                <a:buNone/>
              </a:pPr>
              <a:r>
                <a:rPr lang="en-US" sz="3200">
                  <a:solidFill>
                    <a:srgbClr val="202939"/>
                  </a:solidFill>
                  <a:latin typeface="Inter"/>
                  <a:ea typeface="Inter"/>
                  <a:cs typeface="Inter"/>
                  <a:sym typeface="Inter"/>
                </a:rPr>
                <a:t>They </a:t>
              </a:r>
              <a:r>
                <a:rPr b="1" lang="en-US" sz="3200">
                  <a:solidFill>
                    <a:srgbClr val="202939"/>
                  </a:solidFill>
                  <a:latin typeface="Inter"/>
                  <a:ea typeface="Inter"/>
                  <a:cs typeface="Inter"/>
                  <a:sym typeface="Inter"/>
                </a:rPr>
                <a:t>spent their time</a:t>
              </a:r>
              <a:r>
                <a:rPr lang="en-US" sz="3200">
                  <a:solidFill>
                    <a:srgbClr val="202939"/>
                  </a:solidFill>
                  <a:latin typeface="Inter"/>
                  <a:ea typeface="Inter"/>
                  <a:cs typeface="Inter"/>
                  <a:sym typeface="Inter"/>
                </a:rPr>
                <a:t> learning from the apostles, and </a:t>
              </a:r>
              <a:r>
                <a:rPr b="1" lang="en-US" sz="3200">
                  <a:solidFill>
                    <a:srgbClr val="202939"/>
                  </a:solidFill>
                  <a:latin typeface="Inter"/>
                  <a:ea typeface="Inter"/>
                  <a:cs typeface="Inter"/>
                  <a:sym typeface="Inter"/>
                </a:rPr>
                <a:t>they were like family</a:t>
              </a:r>
              <a:r>
                <a:rPr lang="en-US" sz="3200">
                  <a:solidFill>
                    <a:srgbClr val="202939"/>
                  </a:solidFill>
                  <a:latin typeface="Inter"/>
                  <a:ea typeface="Inter"/>
                  <a:cs typeface="Inter"/>
                  <a:sym typeface="Inter"/>
                </a:rPr>
                <a:t> to each other. They also broke bread and prayed together.</a:t>
              </a:r>
              <a:endParaRPr sz="3200">
                <a:solidFill>
                  <a:srgbClr val="121926"/>
                </a:solidFill>
                <a:latin typeface="Inter"/>
                <a:ea typeface="Inter"/>
                <a:cs typeface="Inter"/>
                <a:sym typeface="Inter"/>
              </a:endParaRPr>
            </a:p>
            <a:p>
              <a:pPr indent="0" lvl="0" marL="0" marR="0" rtl="0" algn="l">
                <a:lnSpc>
                  <a:spcPct val="140000"/>
                </a:lnSpc>
                <a:spcBef>
                  <a:spcPts val="0"/>
                </a:spcBef>
                <a:spcAft>
                  <a:spcPts val="0"/>
                </a:spcAft>
                <a:buNone/>
              </a:pPr>
              <a:r>
                <a:t/>
              </a:r>
              <a:endParaRPr i="0" sz="3200" u="none" cap="none" strike="noStrike">
                <a:solidFill>
                  <a:srgbClr val="121926"/>
                </a:solidFill>
                <a:latin typeface="Inter"/>
                <a:ea typeface="Inter"/>
                <a:cs typeface="Inter"/>
                <a:sym typeface="Inter"/>
              </a:endParaRPr>
            </a:p>
            <a:p>
              <a:pPr indent="0" lvl="0" marL="0" marR="0" rtl="0" algn="l">
                <a:lnSpc>
                  <a:spcPct val="140000"/>
                </a:lnSpc>
                <a:spcBef>
                  <a:spcPts val="0"/>
                </a:spcBef>
                <a:spcAft>
                  <a:spcPts val="0"/>
                </a:spcAft>
                <a:buNone/>
              </a:pPr>
              <a:r>
                <a:rPr b="1" i="0" lang="en-US" sz="3200" u="none" cap="none" strike="noStrike">
                  <a:solidFill>
                    <a:srgbClr val="121926"/>
                  </a:solidFill>
                  <a:latin typeface="Inter"/>
                  <a:ea typeface="Inter"/>
                  <a:cs typeface="Inter"/>
                  <a:sym typeface="Inter"/>
                </a:rPr>
                <a:t>— </a:t>
              </a:r>
              <a:r>
                <a:rPr b="1" lang="en-US" sz="3200">
                  <a:solidFill>
                    <a:srgbClr val="202939"/>
                  </a:solidFill>
                  <a:latin typeface="Inter"/>
                  <a:ea typeface="Inter"/>
                  <a:cs typeface="Inter"/>
                  <a:sym typeface="Inter"/>
                </a:rPr>
                <a:t>Acts 2:42 CEV</a:t>
              </a:r>
              <a:endParaRPr b="1" sz="3200">
                <a:solidFill>
                  <a:srgbClr val="121926"/>
                </a:solidFill>
                <a:latin typeface="Inter"/>
                <a:ea typeface="Inter"/>
                <a:cs typeface="Inter"/>
                <a:sym typeface="Inter"/>
              </a:endParaRPr>
            </a:p>
          </p:txBody>
        </p:sp>
      </p:grpSp>
      <p:grpSp>
        <p:nvGrpSpPr>
          <p:cNvPr id="159" name="Google Shape;159;p18"/>
          <p:cNvGrpSpPr/>
          <p:nvPr/>
        </p:nvGrpSpPr>
        <p:grpSpPr>
          <a:xfrm>
            <a:off x="1028700" y="9258300"/>
            <a:ext cx="8683660" cy="619231"/>
            <a:chOff x="0" y="12700"/>
            <a:chExt cx="11578214" cy="825641"/>
          </a:xfrm>
        </p:grpSpPr>
        <p:sp>
          <p:nvSpPr>
            <p:cNvPr id="160" name="Google Shape;160;p18"/>
            <p:cNvSpPr txBox="1"/>
            <p:nvPr/>
          </p:nvSpPr>
          <p:spPr>
            <a:xfrm>
              <a:off x="851714" y="343735"/>
              <a:ext cx="10726500" cy="3693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SzPts val="1100"/>
                <a:buNone/>
              </a:pPr>
              <a:r>
                <a:rPr b="1" lang="en-US" sz="1800">
                  <a:solidFill>
                    <a:srgbClr val="1849A9"/>
                  </a:solidFill>
                  <a:latin typeface="Source Code Pro"/>
                  <a:ea typeface="Source Code Pro"/>
                  <a:cs typeface="Source Code Pro"/>
                  <a:sym typeface="Source Code Pro"/>
                </a:rPr>
                <a:t>LESSON TITL</a:t>
              </a:r>
              <a:r>
                <a:rPr b="1" i="0" lang="en-US" sz="1800" u="none" cap="none" strike="noStrike">
                  <a:solidFill>
                    <a:srgbClr val="1849A9"/>
                  </a:solidFill>
                  <a:latin typeface="Source Code Pro"/>
                  <a:ea typeface="Source Code Pro"/>
                  <a:cs typeface="Source Code Pro"/>
                  <a:sym typeface="Source Code Pro"/>
                </a:rPr>
                <a:t>E</a:t>
              </a:r>
              <a:endParaRPr sz="1800">
                <a:latin typeface="Source Code Pro"/>
                <a:ea typeface="Source Code Pro"/>
                <a:cs typeface="Source Code Pro"/>
                <a:sym typeface="Source Code Pro"/>
              </a:endParaRPr>
            </a:p>
          </p:txBody>
        </p:sp>
        <p:sp>
          <p:nvSpPr>
            <p:cNvPr id="161" name="Google Shape;161;p18"/>
            <p:cNvSpPr/>
            <p:nvPr/>
          </p:nvSpPr>
          <p:spPr>
            <a:xfrm>
              <a:off x="0" y="218440"/>
              <a:ext cx="619901" cy="619901"/>
            </a:xfrm>
            <a:custGeom>
              <a:rect b="b" l="l" r="r" t="t"/>
              <a:pathLst>
                <a:path extrusionOk="0" h="619901" w="619901">
                  <a:moveTo>
                    <a:pt x="0" y="0"/>
                  </a:moveTo>
                  <a:lnTo>
                    <a:pt x="619901" y="0"/>
                  </a:lnTo>
                  <a:lnTo>
                    <a:pt x="619901" y="619901"/>
                  </a:lnTo>
                  <a:lnTo>
                    <a:pt x="0" y="619901"/>
                  </a:lnTo>
                  <a:lnTo>
                    <a:pt x="0" y="0"/>
                  </a:lnTo>
                  <a:close/>
                </a:path>
              </a:pathLst>
            </a:custGeom>
            <a:blipFill rotWithShape="1">
              <a:blip r:embed="rId4">
                <a:alphaModFix/>
              </a:blip>
              <a:stretch>
                <a:fillRect b="0" l="0" r="0" t="0"/>
              </a:stretch>
            </a:blipFill>
            <a:ln>
              <a:noFill/>
            </a:ln>
          </p:spPr>
        </p:sp>
        <p:cxnSp>
          <p:nvCxnSpPr>
            <p:cNvPr id="162" name="Google Shape;162;p18"/>
            <p:cNvCxnSpPr/>
            <p:nvPr/>
          </p:nvCxnSpPr>
          <p:spPr>
            <a:xfrm>
              <a:off x="0" y="12700"/>
              <a:ext cx="11578194" cy="0"/>
            </a:xfrm>
            <a:prstGeom prst="straightConnector1">
              <a:avLst/>
            </a:prstGeom>
            <a:noFill/>
            <a:ln cap="flat" cmpd="sng" w="25400">
              <a:solidFill>
                <a:srgbClr val="1849A9"/>
              </a:solidFill>
              <a:prstDash val="solid"/>
              <a:round/>
              <a:headEnd len="sm" w="sm" type="none"/>
              <a:tailEnd len="sm" w="sm" type="none"/>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AFC"/>
        </a:solidFill>
      </p:bgPr>
    </p:bg>
    <p:spTree>
      <p:nvGrpSpPr>
        <p:cNvPr id="166" name="Shape 166"/>
        <p:cNvGrpSpPr/>
        <p:nvPr/>
      </p:nvGrpSpPr>
      <p:grpSpPr>
        <a:xfrm>
          <a:off x="0" y="0"/>
          <a:ext cx="0" cy="0"/>
          <a:chOff x="0" y="0"/>
          <a:chExt cx="0" cy="0"/>
        </a:xfrm>
      </p:grpSpPr>
      <p:pic>
        <p:nvPicPr>
          <p:cNvPr id="167" name="Google Shape;167;p19" title="image.png"/>
          <p:cNvPicPr preferRelativeResize="0"/>
          <p:nvPr/>
        </p:nvPicPr>
        <p:blipFill rotWithShape="1">
          <a:blip r:embed="rId3">
            <a:alphaModFix/>
          </a:blip>
          <a:srcRect b="9455" l="0" r="0" t="9447"/>
          <a:stretch/>
        </p:blipFill>
        <p:spPr>
          <a:xfrm>
            <a:off x="4195481" y="1028700"/>
            <a:ext cx="3806698" cy="4114801"/>
          </a:xfrm>
          <a:prstGeom prst="rect">
            <a:avLst/>
          </a:prstGeom>
          <a:noFill/>
          <a:ln>
            <a:noFill/>
          </a:ln>
        </p:spPr>
      </p:pic>
      <p:pic>
        <p:nvPicPr>
          <p:cNvPr id="168" name="Google Shape;168;p19" title="image.png"/>
          <p:cNvPicPr preferRelativeResize="0"/>
          <p:nvPr/>
        </p:nvPicPr>
        <p:blipFill rotWithShape="1">
          <a:blip r:embed="rId4">
            <a:alphaModFix/>
          </a:blip>
          <a:srcRect b="14188" l="0" r="0" t="14188"/>
          <a:stretch/>
        </p:blipFill>
        <p:spPr>
          <a:xfrm>
            <a:off x="8824041" y="1028700"/>
            <a:ext cx="3806697" cy="4114801"/>
          </a:xfrm>
          <a:prstGeom prst="rect">
            <a:avLst/>
          </a:prstGeom>
          <a:noFill/>
          <a:ln>
            <a:noFill/>
          </a:ln>
        </p:spPr>
      </p:pic>
      <p:pic>
        <p:nvPicPr>
          <p:cNvPr id="169" name="Google Shape;169;p19" title="image.png"/>
          <p:cNvPicPr preferRelativeResize="0"/>
          <p:nvPr/>
        </p:nvPicPr>
        <p:blipFill rotWithShape="1">
          <a:blip r:embed="rId5">
            <a:alphaModFix/>
          </a:blip>
          <a:srcRect b="10382" l="25439" r="0" t="35822"/>
          <a:stretch/>
        </p:blipFill>
        <p:spPr>
          <a:xfrm>
            <a:off x="13452602" y="1028700"/>
            <a:ext cx="3806699" cy="4114801"/>
          </a:xfrm>
          <a:prstGeom prst="rect">
            <a:avLst/>
          </a:prstGeom>
          <a:noFill/>
          <a:ln>
            <a:noFill/>
          </a:ln>
        </p:spPr>
      </p:pic>
      <p:grpSp>
        <p:nvGrpSpPr>
          <p:cNvPr id="170" name="Google Shape;170;p19"/>
          <p:cNvGrpSpPr/>
          <p:nvPr/>
        </p:nvGrpSpPr>
        <p:grpSpPr>
          <a:xfrm>
            <a:off x="8824041" y="5753039"/>
            <a:ext cx="3806775" cy="1368526"/>
            <a:chOff x="0" y="0"/>
            <a:chExt cx="5075700" cy="1824701"/>
          </a:xfrm>
        </p:grpSpPr>
        <p:sp>
          <p:nvSpPr>
            <p:cNvPr id="171" name="Google Shape;171;p19"/>
            <p:cNvSpPr txBox="1"/>
            <p:nvPr/>
          </p:nvSpPr>
          <p:spPr>
            <a:xfrm>
              <a:off x="0" y="642701"/>
              <a:ext cx="5075700" cy="118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400">
                  <a:solidFill>
                    <a:srgbClr val="202939"/>
                  </a:solidFill>
                  <a:latin typeface="Inter"/>
                  <a:ea typeface="Inter"/>
                  <a:cs typeface="Inter"/>
                  <a:sym typeface="Inter"/>
                </a:rPr>
                <a:t>Actively fighting for closeness</a:t>
              </a:r>
              <a:endParaRPr sz="2400">
                <a:solidFill>
                  <a:srgbClr val="121926"/>
                </a:solidFill>
                <a:latin typeface="Inter"/>
                <a:ea typeface="Inter"/>
                <a:cs typeface="Inter"/>
                <a:sym typeface="Inter"/>
              </a:endParaRPr>
            </a:p>
          </p:txBody>
        </p:sp>
        <p:sp>
          <p:nvSpPr>
            <p:cNvPr id="172" name="Google Shape;172;p19"/>
            <p:cNvSpPr txBox="1"/>
            <p:nvPr/>
          </p:nvSpPr>
          <p:spPr>
            <a:xfrm>
              <a:off x="0" y="0"/>
              <a:ext cx="507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121926"/>
                  </a:solidFill>
                  <a:latin typeface="Inter"/>
                  <a:ea typeface="Inter"/>
                  <a:cs typeface="Inter"/>
                  <a:sym typeface="Inter"/>
                </a:rPr>
                <a:t>Being Devoted</a:t>
              </a:r>
              <a:endParaRPr sz="2400">
                <a:latin typeface="Inter"/>
                <a:ea typeface="Inter"/>
                <a:cs typeface="Inter"/>
                <a:sym typeface="Inter"/>
              </a:endParaRPr>
            </a:p>
          </p:txBody>
        </p:sp>
      </p:grpSp>
      <p:grpSp>
        <p:nvGrpSpPr>
          <p:cNvPr id="173" name="Google Shape;173;p19"/>
          <p:cNvGrpSpPr/>
          <p:nvPr/>
        </p:nvGrpSpPr>
        <p:grpSpPr>
          <a:xfrm>
            <a:off x="13452602" y="5753039"/>
            <a:ext cx="3806775" cy="1368526"/>
            <a:chOff x="0" y="0"/>
            <a:chExt cx="5075700" cy="1824701"/>
          </a:xfrm>
        </p:grpSpPr>
        <p:sp>
          <p:nvSpPr>
            <p:cNvPr id="174" name="Google Shape;174;p19"/>
            <p:cNvSpPr txBox="1"/>
            <p:nvPr/>
          </p:nvSpPr>
          <p:spPr>
            <a:xfrm>
              <a:off x="0" y="642701"/>
              <a:ext cx="5075700" cy="118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400">
                  <a:solidFill>
                    <a:srgbClr val="202939"/>
                  </a:solidFill>
                  <a:latin typeface="Inter"/>
                  <a:ea typeface="Inter"/>
                  <a:cs typeface="Inter"/>
                  <a:sym typeface="Inter"/>
                </a:rPr>
                <a:t>Being present and available</a:t>
              </a:r>
              <a:endParaRPr sz="2400">
                <a:solidFill>
                  <a:srgbClr val="121926"/>
                </a:solidFill>
                <a:latin typeface="Inter"/>
                <a:ea typeface="Inter"/>
                <a:cs typeface="Inter"/>
                <a:sym typeface="Inter"/>
              </a:endParaRPr>
            </a:p>
          </p:txBody>
        </p:sp>
        <p:sp>
          <p:nvSpPr>
            <p:cNvPr id="175" name="Google Shape;175;p19"/>
            <p:cNvSpPr txBox="1"/>
            <p:nvPr/>
          </p:nvSpPr>
          <p:spPr>
            <a:xfrm>
              <a:off x="0" y="0"/>
              <a:ext cx="507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121926"/>
                  </a:solidFill>
                  <a:latin typeface="Inter"/>
                  <a:ea typeface="Inter"/>
                  <a:cs typeface="Inter"/>
                  <a:sym typeface="Inter"/>
                </a:rPr>
                <a:t>Spending Time</a:t>
              </a:r>
              <a:endParaRPr sz="2400">
                <a:latin typeface="Inter"/>
                <a:ea typeface="Inter"/>
                <a:cs typeface="Inter"/>
                <a:sym typeface="Inter"/>
              </a:endParaRPr>
            </a:p>
          </p:txBody>
        </p:sp>
      </p:grpSp>
      <p:grpSp>
        <p:nvGrpSpPr>
          <p:cNvPr id="176" name="Google Shape;176;p19"/>
          <p:cNvGrpSpPr/>
          <p:nvPr/>
        </p:nvGrpSpPr>
        <p:grpSpPr>
          <a:xfrm>
            <a:off x="4195481" y="5753039"/>
            <a:ext cx="3806775" cy="1405651"/>
            <a:chOff x="0" y="0"/>
            <a:chExt cx="5075700" cy="1874201"/>
          </a:xfrm>
        </p:grpSpPr>
        <p:sp>
          <p:nvSpPr>
            <p:cNvPr id="177" name="Google Shape;177;p19"/>
            <p:cNvSpPr txBox="1"/>
            <p:nvPr/>
          </p:nvSpPr>
          <p:spPr>
            <a:xfrm>
              <a:off x="0" y="642701"/>
              <a:ext cx="5075700" cy="12315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US" sz="2400">
                  <a:solidFill>
                    <a:srgbClr val="202939"/>
                  </a:solidFill>
                  <a:latin typeface="Inter"/>
                  <a:ea typeface="Inter"/>
                  <a:cs typeface="Inter"/>
                  <a:sym typeface="Inter"/>
                </a:rPr>
                <a:t>Embracing my special role in my family</a:t>
              </a:r>
              <a:endParaRPr sz="2400">
                <a:latin typeface="Inter"/>
                <a:ea typeface="Inter"/>
                <a:cs typeface="Inter"/>
                <a:sym typeface="Inter"/>
              </a:endParaRPr>
            </a:p>
          </p:txBody>
        </p:sp>
        <p:sp>
          <p:nvSpPr>
            <p:cNvPr id="178" name="Google Shape;178;p19"/>
            <p:cNvSpPr txBox="1"/>
            <p:nvPr/>
          </p:nvSpPr>
          <p:spPr>
            <a:xfrm>
              <a:off x="0" y="0"/>
              <a:ext cx="507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121926"/>
                  </a:solidFill>
                  <a:latin typeface="Inter"/>
                  <a:ea typeface="Inter"/>
                  <a:cs typeface="Inter"/>
                  <a:sym typeface="Inter"/>
                </a:rPr>
                <a:t>C</a:t>
              </a:r>
              <a:r>
                <a:rPr b="1" lang="en-US" sz="2400">
                  <a:solidFill>
                    <a:srgbClr val="202939"/>
                  </a:solidFill>
                  <a:latin typeface="Inter"/>
                  <a:ea typeface="Inter"/>
                  <a:cs typeface="Inter"/>
                  <a:sym typeface="Inter"/>
                </a:rPr>
                <a:t>ontributing</a:t>
              </a:r>
              <a:endParaRPr sz="2400">
                <a:latin typeface="Inter"/>
                <a:ea typeface="Inter"/>
                <a:cs typeface="Inter"/>
                <a:sym typeface="Inter"/>
              </a:endParaRPr>
            </a:p>
          </p:txBody>
        </p:sp>
      </p:grpSp>
      <p:sp>
        <p:nvSpPr>
          <p:cNvPr id="179" name="Google Shape;179;p19"/>
          <p:cNvSpPr txBox="1"/>
          <p:nvPr/>
        </p:nvSpPr>
        <p:spPr>
          <a:xfrm>
            <a:off x="1028700" y="1028700"/>
            <a:ext cx="26646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121926"/>
                </a:solidFill>
                <a:latin typeface="Inter Tight"/>
                <a:ea typeface="Inter Tight"/>
                <a:cs typeface="Inter Tight"/>
                <a:sym typeface="Inter Tight"/>
              </a:rPr>
              <a:t>Reflect &amp; respond.</a:t>
            </a:r>
            <a:endParaRPr b="1" sz="4800">
              <a:latin typeface="Inter Tight"/>
              <a:ea typeface="Inter Tight"/>
              <a:cs typeface="Inter Tight"/>
              <a:sym typeface="Inter Tight"/>
            </a:endParaRPr>
          </a:p>
        </p:txBody>
      </p:sp>
      <p:grpSp>
        <p:nvGrpSpPr>
          <p:cNvPr id="180" name="Google Shape;180;p19"/>
          <p:cNvGrpSpPr/>
          <p:nvPr/>
        </p:nvGrpSpPr>
        <p:grpSpPr>
          <a:xfrm>
            <a:off x="1028700" y="9412605"/>
            <a:ext cx="16230490" cy="464926"/>
            <a:chOff x="0" y="0"/>
            <a:chExt cx="21640653" cy="619901"/>
          </a:xfrm>
        </p:grpSpPr>
        <p:sp>
          <p:nvSpPr>
            <p:cNvPr id="181" name="Google Shape;181;p19"/>
            <p:cNvSpPr txBox="1"/>
            <p:nvPr/>
          </p:nvSpPr>
          <p:spPr>
            <a:xfrm>
              <a:off x="10914153" y="125295"/>
              <a:ext cx="10726500" cy="3693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SzPts val="1100"/>
                <a:buNone/>
              </a:pPr>
              <a:r>
                <a:rPr b="1" lang="en-US" sz="1800">
                  <a:solidFill>
                    <a:srgbClr val="1849A9"/>
                  </a:solidFill>
                  <a:latin typeface="Source Code Pro"/>
                  <a:ea typeface="Source Code Pro"/>
                  <a:cs typeface="Source Code Pro"/>
                  <a:sym typeface="Source Code Pro"/>
                </a:rPr>
                <a:t>LESSON TITLE</a:t>
              </a:r>
              <a:endParaRPr b="1" sz="1800">
                <a:solidFill>
                  <a:srgbClr val="1849A9"/>
                </a:solidFill>
                <a:latin typeface="Source Code Pro"/>
                <a:ea typeface="Source Code Pro"/>
                <a:cs typeface="Source Code Pro"/>
                <a:sym typeface="Source Code Pro"/>
              </a:endParaRPr>
            </a:p>
          </p:txBody>
        </p:sp>
        <p:sp>
          <p:nvSpPr>
            <p:cNvPr id="182" name="Google Shape;182;p19"/>
            <p:cNvSpPr/>
            <p:nvPr/>
          </p:nvSpPr>
          <p:spPr>
            <a:xfrm>
              <a:off x="0" y="0"/>
              <a:ext cx="619901" cy="619901"/>
            </a:xfrm>
            <a:custGeom>
              <a:rect b="b" l="l" r="r" t="t"/>
              <a:pathLst>
                <a:path extrusionOk="0" h="619901" w="619901">
                  <a:moveTo>
                    <a:pt x="0" y="0"/>
                  </a:moveTo>
                  <a:lnTo>
                    <a:pt x="619901" y="0"/>
                  </a:lnTo>
                  <a:lnTo>
                    <a:pt x="619901" y="619901"/>
                  </a:lnTo>
                  <a:lnTo>
                    <a:pt x="0" y="619901"/>
                  </a:lnTo>
                  <a:lnTo>
                    <a:pt x="0" y="0"/>
                  </a:lnTo>
                  <a:close/>
                </a:path>
              </a:pathLst>
            </a:custGeom>
            <a:blipFill rotWithShape="1">
              <a:blip r:embed="rId6">
                <a:alphaModFix/>
              </a:blip>
              <a:stretch>
                <a:fillRect b="0" l="0" r="0" t="0"/>
              </a:stretch>
            </a:blipFill>
            <a:ln>
              <a:noFill/>
            </a:ln>
          </p:spPr>
        </p:sp>
      </p:grpSp>
      <p:cxnSp>
        <p:nvCxnSpPr>
          <p:cNvPr id="183" name="Google Shape;183;p19"/>
          <p:cNvCxnSpPr/>
          <p:nvPr/>
        </p:nvCxnSpPr>
        <p:spPr>
          <a:xfrm>
            <a:off x="1028700" y="9258300"/>
            <a:ext cx="16230600" cy="0"/>
          </a:xfrm>
          <a:prstGeom prst="straightConnector1">
            <a:avLst/>
          </a:prstGeom>
          <a:noFill/>
          <a:ln cap="flat" cmpd="sng" w="19050">
            <a:solidFill>
              <a:srgbClr val="1849A9"/>
            </a:solidFill>
            <a:prstDash val="solid"/>
            <a:round/>
            <a:headEnd len="sm" w="sm" type="none"/>
            <a:tailEnd len="sm" w="sm" type="none"/>
          </a:ln>
        </p:spPr>
      </p:cxnSp>
      <p:sp>
        <p:nvSpPr>
          <p:cNvPr id="184" name="Google Shape;184;p19"/>
          <p:cNvSpPr txBox="1"/>
          <p:nvPr/>
        </p:nvSpPr>
        <p:spPr>
          <a:xfrm>
            <a:off x="1028700" y="2758775"/>
            <a:ext cx="2664600" cy="4186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US" sz="3200">
                <a:solidFill>
                  <a:srgbClr val="202939"/>
                </a:solidFill>
                <a:latin typeface="Inter"/>
                <a:ea typeface="Inter"/>
                <a:cs typeface="Inter"/>
                <a:sym typeface="Inter"/>
              </a:rPr>
              <a:t>Which of these three ways to build family is most challenging for me? Why? </a:t>
            </a:r>
            <a:endParaRPr sz="3200">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AFC"/>
        </a:solidFill>
      </p:bgPr>
    </p:bg>
    <p:spTree>
      <p:nvGrpSpPr>
        <p:cNvPr id="188" name="Shape 188"/>
        <p:cNvGrpSpPr/>
        <p:nvPr/>
      </p:nvGrpSpPr>
      <p:grpSpPr>
        <a:xfrm>
          <a:off x="0" y="0"/>
          <a:ext cx="0" cy="0"/>
          <a:chOff x="0" y="0"/>
          <a:chExt cx="0" cy="0"/>
        </a:xfrm>
      </p:grpSpPr>
      <p:pic>
        <p:nvPicPr>
          <p:cNvPr id="189" name="Google Shape;189;p20"/>
          <p:cNvPicPr preferRelativeResize="0"/>
          <p:nvPr/>
        </p:nvPicPr>
        <p:blipFill rotWithShape="1">
          <a:blip r:embed="rId3">
            <a:alphaModFix/>
          </a:blip>
          <a:srcRect b="0" l="16947" r="16947" t="0"/>
          <a:stretch/>
        </p:blipFill>
        <p:spPr>
          <a:xfrm>
            <a:off x="4195481" y="1028700"/>
            <a:ext cx="3806698" cy="4114800"/>
          </a:xfrm>
          <a:prstGeom prst="rect">
            <a:avLst/>
          </a:prstGeom>
          <a:noFill/>
          <a:ln>
            <a:noFill/>
          </a:ln>
        </p:spPr>
      </p:pic>
      <p:pic>
        <p:nvPicPr>
          <p:cNvPr id="190" name="Google Shape;190;p20"/>
          <p:cNvPicPr preferRelativeResize="0"/>
          <p:nvPr/>
        </p:nvPicPr>
        <p:blipFill rotWithShape="1">
          <a:blip r:embed="rId4">
            <a:alphaModFix/>
          </a:blip>
          <a:srcRect b="0" l="0" r="38325" t="0"/>
          <a:stretch/>
        </p:blipFill>
        <p:spPr>
          <a:xfrm>
            <a:off x="8824041" y="1028700"/>
            <a:ext cx="3806698" cy="4114800"/>
          </a:xfrm>
          <a:prstGeom prst="rect">
            <a:avLst/>
          </a:prstGeom>
          <a:noFill/>
          <a:ln>
            <a:noFill/>
          </a:ln>
        </p:spPr>
      </p:pic>
      <p:pic>
        <p:nvPicPr>
          <p:cNvPr id="191" name="Google Shape;191;p20" title="image.png"/>
          <p:cNvPicPr preferRelativeResize="0"/>
          <p:nvPr/>
        </p:nvPicPr>
        <p:blipFill rotWithShape="1">
          <a:blip r:embed="rId5">
            <a:alphaModFix/>
          </a:blip>
          <a:srcRect b="13924" l="0" r="0" t="13924"/>
          <a:stretch/>
        </p:blipFill>
        <p:spPr>
          <a:xfrm>
            <a:off x="13452602" y="1028700"/>
            <a:ext cx="3806699" cy="4114801"/>
          </a:xfrm>
          <a:prstGeom prst="rect">
            <a:avLst/>
          </a:prstGeom>
          <a:noFill/>
          <a:ln>
            <a:noFill/>
          </a:ln>
        </p:spPr>
      </p:pic>
      <p:grpSp>
        <p:nvGrpSpPr>
          <p:cNvPr id="192" name="Google Shape;192;p20"/>
          <p:cNvGrpSpPr/>
          <p:nvPr/>
        </p:nvGrpSpPr>
        <p:grpSpPr>
          <a:xfrm>
            <a:off x="8824041" y="5753039"/>
            <a:ext cx="3806775" cy="2513776"/>
            <a:chOff x="0" y="0"/>
            <a:chExt cx="5075700" cy="3351701"/>
          </a:xfrm>
        </p:grpSpPr>
        <p:sp>
          <p:nvSpPr>
            <p:cNvPr id="193" name="Google Shape;193;p20"/>
            <p:cNvSpPr txBox="1"/>
            <p:nvPr/>
          </p:nvSpPr>
          <p:spPr>
            <a:xfrm>
              <a:off x="0" y="642701"/>
              <a:ext cx="5075700" cy="27090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SzPts val="1100"/>
                <a:buNone/>
              </a:pPr>
              <a:r>
                <a:rPr lang="en-US" sz="2000">
                  <a:solidFill>
                    <a:srgbClr val="202939"/>
                  </a:solidFill>
                  <a:latin typeface="Inter"/>
                  <a:ea typeface="Inter"/>
                  <a:cs typeface="Inter"/>
                  <a:sym typeface="Inter"/>
                </a:rPr>
                <a:t>What are some things that create distance in our family? How can we help each other when one of us is wandering away? </a:t>
              </a:r>
              <a:endParaRPr sz="2000">
                <a:solidFill>
                  <a:srgbClr val="121926"/>
                </a:solidFill>
                <a:latin typeface="Inter"/>
                <a:ea typeface="Inter"/>
                <a:cs typeface="Inter"/>
                <a:sym typeface="Inter"/>
              </a:endParaRPr>
            </a:p>
          </p:txBody>
        </p:sp>
        <p:sp>
          <p:nvSpPr>
            <p:cNvPr id="194" name="Google Shape;194;p20"/>
            <p:cNvSpPr txBox="1"/>
            <p:nvPr/>
          </p:nvSpPr>
          <p:spPr>
            <a:xfrm>
              <a:off x="0" y="0"/>
              <a:ext cx="5075700" cy="4926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SzPts val="1100"/>
                <a:buNone/>
              </a:pPr>
              <a:r>
                <a:rPr b="1" lang="en-US" sz="2400">
                  <a:solidFill>
                    <a:srgbClr val="202939"/>
                  </a:solidFill>
                  <a:latin typeface="Inter"/>
                  <a:ea typeface="Inter"/>
                  <a:cs typeface="Inter"/>
                  <a:sym typeface="Inter"/>
                </a:rPr>
                <a:t>Week 2 - Being devoted</a:t>
              </a:r>
              <a:endParaRPr b="1" sz="2400">
                <a:solidFill>
                  <a:srgbClr val="121926"/>
                </a:solidFill>
                <a:latin typeface="Inter"/>
                <a:ea typeface="Inter"/>
                <a:cs typeface="Inter"/>
                <a:sym typeface="Inter"/>
              </a:endParaRPr>
            </a:p>
          </p:txBody>
        </p:sp>
      </p:grpSp>
      <p:grpSp>
        <p:nvGrpSpPr>
          <p:cNvPr id="195" name="Google Shape;195;p20"/>
          <p:cNvGrpSpPr/>
          <p:nvPr/>
        </p:nvGrpSpPr>
        <p:grpSpPr>
          <a:xfrm>
            <a:off x="13452602" y="5753039"/>
            <a:ext cx="3806775" cy="2513776"/>
            <a:chOff x="0" y="0"/>
            <a:chExt cx="5075700" cy="3351701"/>
          </a:xfrm>
        </p:grpSpPr>
        <p:sp>
          <p:nvSpPr>
            <p:cNvPr id="196" name="Google Shape;196;p20"/>
            <p:cNvSpPr txBox="1"/>
            <p:nvPr/>
          </p:nvSpPr>
          <p:spPr>
            <a:xfrm>
              <a:off x="0" y="642701"/>
              <a:ext cx="5075700" cy="27090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SzPts val="1100"/>
                <a:buNone/>
              </a:pPr>
              <a:r>
                <a:rPr lang="en-US" sz="2000">
                  <a:solidFill>
                    <a:srgbClr val="202939"/>
                  </a:solidFill>
                  <a:latin typeface="Inter"/>
                  <a:ea typeface="Inter"/>
                  <a:cs typeface="Inter"/>
                  <a:sym typeface="Inter"/>
                </a:rPr>
                <a:t>How are we doing with spending quality time together? How present and available am I, and what could I do to be more available?</a:t>
              </a:r>
              <a:endParaRPr sz="2000">
                <a:solidFill>
                  <a:srgbClr val="121926"/>
                </a:solidFill>
                <a:latin typeface="Inter"/>
                <a:ea typeface="Inter"/>
                <a:cs typeface="Inter"/>
                <a:sym typeface="Inter"/>
              </a:endParaRPr>
            </a:p>
          </p:txBody>
        </p:sp>
        <p:sp>
          <p:nvSpPr>
            <p:cNvPr id="197" name="Google Shape;197;p20"/>
            <p:cNvSpPr txBox="1"/>
            <p:nvPr/>
          </p:nvSpPr>
          <p:spPr>
            <a:xfrm>
              <a:off x="0" y="0"/>
              <a:ext cx="5075700" cy="4926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0"/>
                </a:spcBef>
                <a:spcAft>
                  <a:spcPts val="0"/>
                </a:spcAft>
                <a:buSzPts val="1100"/>
                <a:buNone/>
              </a:pPr>
              <a:r>
                <a:rPr b="1" lang="en-US" sz="2400">
                  <a:solidFill>
                    <a:srgbClr val="202939"/>
                  </a:solidFill>
                  <a:latin typeface="Inter"/>
                  <a:ea typeface="Inter"/>
                  <a:cs typeface="Inter"/>
                  <a:sym typeface="Inter"/>
                </a:rPr>
                <a:t>Week 3 - Spending time</a:t>
              </a:r>
              <a:endParaRPr b="1" sz="2400">
                <a:solidFill>
                  <a:srgbClr val="121926"/>
                </a:solidFill>
                <a:latin typeface="Inter"/>
                <a:ea typeface="Inter"/>
                <a:cs typeface="Inter"/>
                <a:sym typeface="Inter"/>
              </a:endParaRPr>
            </a:p>
          </p:txBody>
        </p:sp>
      </p:grpSp>
      <p:grpSp>
        <p:nvGrpSpPr>
          <p:cNvPr id="198" name="Google Shape;198;p20"/>
          <p:cNvGrpSpPr/>
          <p:nvPr/>
        </p:nvGrpSpPr>
        <p:grpSpPr>
          <a:xfrm>
            <a:off x="4195481" y="5753039"/>
            <a:ext cx="3806775" cy="2944876"/>
            <a:chOff x="0" y="0"/>
            <a:chExt cx="5075700" cy="3926501"/>
          </a:xfrm>
        </p:grpSpPr>
        <p:sp>
          <p:nvSpPr>
            <p:cNvPr id="199" name="Google Shape;199;p20"/>
            <p:cNvSpPr txBox="1"/>
            <p:nvPr/>
          </p:nvSpPr>
          <p:spPr>
            <a:xfrm>
              <a:off x="0" y="642701"/>
              <a:ext cx="5075700" cy="3283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202939"/>
                  </a:solidFill>
                  <a:latin typeface="Inter"/>
                  <a:ea typeface="Inter"/>
                  <a:cs typeface="Inter"/>
                  <a:sym typeface="Inter"/>
                </a:rPr>
                <a:t>What is each person’s special role in our family? Have we been embracing it or resisting it? How would your family grow if each person did “their own special work”?</a:t>
              </a:r>
              <a:endParaRPr sz="2000">
                <a:latin typeface="Inter"/>
                <a:ea typeface="Inter"/>
                <a:cs typeface="Inter"/>
                <a:sym typeface="Inter"/>
              </a:endParaRPr>
            </a:p>
          </p:txBody>
        </p:sp>
        <p:sp>
          <p:nvSpPr>
            <p:cNvPr id="200" name="Google Shape;200;p20"/>
            <p:cNvSpPr txBox="1"/>
            <p:nvPr/>
          </p:nvSpPr>
          <p:spPr>
            <a:xfrm>
              <a:off x="0" y="0"/>
              <a:ext cx="507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2400">
                  <a:solidFill>
                    <a:srgbClr val="202939"/>
                  </a:solidFill>
                  <a:latin typeface="Inter"/>
                  <a:ea typeface="Inter"/>
                  <a:cs typeface="Inter"/>
                  <a:sym typeface="Inter"/>
                </a:rPr>
                <a:t>Week 1 - Contributing</a:t>
              </a:r>
              <a:endParaRPr sz="2400">
                <a:latin typeface="Inter"/>
                <a:ea typeface="Inter"/>
                <a:cs typeface="Inter"/>
                <a:sym typeface="Inter"/>
              </a:endParaRPr>
            </a:p>
          </p:txBody>
        </p:sp>
      </p:grpSp>
      <p:sp>
        <p:nvSpPr>
          <p:cNvPr id="201" name="Google Shape;201;p20"/>
          <p:cNvSpPr txBox="1"/>
          <p:nvPr/>
        </p:nvSpPr>
        <p:spPr>
          <a:xfrm>
            <a:off x="1028700" y="1028700"/>
            <a:ext cx="26646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121926"/>
                </a:solidFill>
                <a:latin typeface="Inter Tight"/>
                <a:ea typeface="Inter Tight"/>
                <a:cs typeface="Inter Tight"/>
                <a:sym typeface="Inter Tight"/>
              </a:rPr>
              <a:t>Keep growing.</a:t>
            </a:r>
            <a:endParaRPr b="1" sz="4800">
              <a:solidFill>
                <a:srgbClr val="121926"/>
              </a:solidFill>
              <a:latin typeface="Inter Tight"/>
              <a:ea typeface="Inter Tight"/>
              <a:cs typeface="Inter Tight"/>
              <a:sym typeface="Inter Tight"/>
            </a:endParaRPr>
          </a:p>
        </p:txBody>
      </p:sp>
      <p:grpSp>
        <p:nvGrpSpPr>
          <p:cNvPr id="202" name="Google Shape;202;p20"/>
          <p:cNvGrpSpPr/>
          <p:nvPr/>
        </p:nvGrpSpPr>
        <p:grpSpPr>
          <a:xfrm>
            <a:off x="1028700" y="9412605"/>
            <a:ext cx="16230490" cy="464926"/>
            <a:chOff x="0" y="0"/>
            <a:chExt cx="21640653" cy="619901"/>
          </a:xfrm>
        </p:grpSpPr>
        <p:sp>
          <p:nvSpPr>
            <p:cNvPr id="203" name="Google Shape;203;p20"/>
            <p:cNvSpPr txBox="1"/>
            <p:nvPr/>
          </p:nvSpPr>
          <p:spPr>
            <a:xfrm>
              <a:off x="10914153" y="125295"/>
              <a:ext cx="10726500" cy="3693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SzPts val="1100"/>
                <a:buNone/>
              </a:pPr>
              <a:r>
                <a:rPr b="1" lang="en-US" sz="1800">
                  <a:solidFill>
                    <a:srgbClr val="1849A9"/>
                  </a:solidFill>
                  <a:latin typeface="Source Code Pro"/>
                  <a:ea typeface="Source Code Pro"/>
                  <a:cs typeface="Source Code Pro"/>
                  <a:sym typeface="Source Code Pro"/>
                </a:rPr>
                <a:t>LESSON TITLE</a:t>
              </a:r>
              <a:endParaRPr b="1" sz="1800">
                <a:solidFill>
                  <a:srgbClr val="1849A9"/>
                </a:solidFill>
                <a:latin typeface="Source Code Pro"/>
                <a:ea typeface="Source Code Pro"/>
                <a:cs typeface="Source Code Pro"/>
                <a:sym typeface="Source Code Pro"/>
              </a:endParaRPr>
            </a:p>
          </p:txBody>
        </p:sp>
        <p:sp>
          <p:nvSpPr>
            <p:cNvPr id="204" name="Google Shape;204;p20"/>
            <p:cNvSpPr/>
            <p:nvPr/>
          </p:nvSpPr>
          <p:spPr>
            <a:xfrm>
              <a:off x="0" y="0"/>
              <a:ext cx="619901" cy="619901"/>
            </a:xfrm>
            <a:custGeom>
              <a:rect b="b" l="l" r="r" t="t"/>
              <a:pathLst>
                <a:path extrusionOk="0" h="619901" w="619901">
                  <a:moveTo>
                    <a:pt x="0" y="0"/>
                  </a:moveTo>
                  <a:lnTo>
                    <a:pt x="619901" y="0"/>
                  </a:lnTo>
                  <a:lnTo>
                    <a:pt x="619901" y="619901"/>
                  </a:lnTo>
                  <a:lnTo>
                    <a:pt x="0" y="619901"/>
                  </a:lnTo>
                  <a:lnTo>
                    <a:pt x="0" y="0"/>
                  </a:lnTo>
                  <a:close/>
                </a:path>
              </a:pathLst>
            </a:custGeom>
            <a:blipFill rotWithShape="1">
              <a:blip r:embed="rId6">
                <a:alphaModFix/>
              </a:blip>
              <a:stretch>
                <a:fillRect b="0" l="0" r="0" t="0"/>
              </a:stretch>
            </a:blipFill>
            <a:ln>
              <a:noFill/>
            </a:ln>
          </p:spPr>
        </p:sp>
      </p:grpSp>
      <p:cxnSp>
        <p:nvCxnSpPr>
          <p:cNvPr id="205" name="Google Shape;205;p20"/>
          <p:cNvCxnSpPr/>
          <p:nvPr/>
        </p:nvCxnSpPr>
        <p:spPr>
          <a:xfrm>
            <a:off x="1028700" y="9258300"/>
            <a:ext cx="16230600" cy="0"/>
          </a:xfrm>
          <a:prstGeom prst="straightConnector1">
            <a:avLst/>
          </a:prstGeom>
          <a:noFill/>
          <a:ln cap="flat" cmpd="sng" w="19050">
            <a:solidFill>
              <a:srgbClr val="1849A9"/>
            </a:solidFill>
            <a:prstDash val="solid"/>
            <a:round/>
            <a:headEnd len="sm" w="sm" type="none"/>
            <a:tailEnd len="sm" w="sm" type="none"/>
          </a:ln>
        </p:spPr>
      </p:cxnSp>
      <p:pic>
        <p:nvPicPr>
          <p:cNvPr id="206" name="Google Shape;206;p20" title="image.png"/>
          <p:cNvPicPr preferRelativeResize="0"/>
          <p:nvPr/>
        </p:nvPicPr>
        <p:blipFill rotWithShape="1">
          <a:blip r:embed="rId7">
            <a:alphaModFix/>
          </a:blip>
          <a:srcRect b="13976" l="0" r="0" t="13976"/>
          <a:stretch/>
        </p:blipFill>
        <p:spPr>
          <a:xfrm>
            <a:off x="4195500" y="1028700"/>
            <a:ext cx="3806698" cy="4114801"/>
          </a:xfrm>
          <a:prstGeom prst="rect">
            <a:avLst/>
          </a:prstGeom>
          <a:noFill/>
          <a:ln>
            <a:noFill/>
          </a:ln>
        </p:spPr>
      </p:pic>
      <p:pic>
        <p:nvPicPr>
          <p:cNvPr id="207" name="Google Shape;207;p20" title="image.png"/>
          <p:cNvPicPr preferRelativeResize="0"/>
          <p:nvPr/>
        </p:nvPicPr>
        <p:blipFill rotWithShape="1">
          <a:blip r:embed="rId8">
            <a:alphaModFix/>
          </a:blip>
          <a:srcRect b="19978" l="0" r="0" t="7975"/>
          <a:stretch/>
        </p:blipFill>
        <p:spPr>
          <a:xfrm>
            <a:off x="8824000" y="1028700"/>
            <a:ext cx="3806773" cy="4114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AFC"/>
        </a:solidFill>
      </p:bgPr>
    </p:bg>
    <p:spTree>
      <p:nvGrpSpPr>
        <p:cNvPr id="211" name="Shape 211"/>
        <p:cNvGrpSpPr/>
        <p:nvPr/>
      </p:nvGrpSpPr>
      <p:grpSpPr>
        <a:xfrm>
          <a:off x="0" y="0"/>
          <a:ext cx="0" cy="0"/>
          <a:chOff x="0" y="0"/>
          <a:chExt cx="0" cy="0"/>
        </a:xfrm>
      </p:grpSpPr>
      <p:sp>
        <p:nvSpPr>
          <p:cNvPr id="212" name="Google Shape;212;p21"/>
          <p:cNvSpPr txBox="1"/>
          <p:nvPr/>
        </p:nvSpPr>
        <p:spPr>
          <a:xfrm>
            <a:off x="9628950" y="4798691"/>
            <a:ext cx="6797400" cy="1477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1100"/>
              <a:buNone/>
            </a:pPr>
            <a:r>
              <a:rPr lang="en-US" sz="2400">
                <a:solidFill>
                  <a:srgbClr val="202939"/>
                </a:solidFill>
                <a:latin typeface="Inter"/>
                <a:ea typeface="Inter"/>
                <a:cs typeface="Inter"/>
                <a:sym typeface="Inter"/>
              </a:rPr>
              <a:t>Read the devotional </a:t>
            </a:r>
            <a:r>
              <a:rPr lang="en-US" sz="2400" u="sng">
                <a:solidFill>
                  <a:srgbClr val="1155CC"/>
                </a:solidFill>
                <a:latin typeface="Inter"/>
                <a:ea typeface="Inter"/>
                <a:cs typeface="Inter"/>
                <a:sym typeface="Inter"/>
                <a:hlinkClick r:id="rId3">
                  <a:extLst>
                    <a:ext uri="{A12FA001-AC4F-418D-AE19-62706E023703}">
                      <ahyp:hlinkClr val="tx"/>
                    </a:ext>
                  </a:extLst>
                </a:hlinkClick>
              </a:rPr>
              <a:t>“When Family Becomes a Lifeline, Not a Limit” </a:t>
            </a:r>
            <a:r>
              <a:rPr lang="en-US" sz="2400">
                <a:solidFill>
                  <a:srgbClr val="202939"/>
                </a:solidFill>
                <a:latin typeface="Inter"/>
                <a:ea typeface="Inter"/>
                <a:cs typeface="Inter"/>
                <a:sym typeface="Inter"/>
              </a:rPr>
              <a:t> to get more inspired about God’s spiritual purpose for your family. </a:t>
            </a:r>
            <a:endParaRPr sz="2400">
              <a:solidFill>
                <a:srgbClr val="121926"/>
              </a:solidFill>
              <a:latin typeface="Inter"/>
              <a:ea typeface="Inter"/>
              <a:cs typeface="Inter"/>
              <a:sym typeface="Inter"/>
            </a:endParaRPr>
          </a:p>
        </p:txBody>
      </p:sp>
      <p:sp>
        <p:nvSpPr>
          <p:cNvPr id="213" name="Google Shape;213;p21"/>
          <p:cNvSpPr/>
          <p:nvPr/>
        </p:nvSpPr>
        <p:spPr>
          <a:xfrm>
            <a:off x="-19050" y="7482763"/>
            <a:ext cx="2669925" cy="2832812"/>
          </a:xfrm>
          <a:custGeom>
            <a:rect b="b" l="l" r="r" t="t"/>
            <a:pathLst>
              <a:path extrusionOk="0" h="2832812" w="2669925">
                <a:moveTo>
                  <a:pt x="0" y="0"/>
                </a:moveTo>
                <a:lnTo>
                  <a:pt x="2669925" y="0"/>
                </a:lnTo>
                <a:lnTo>
                  <a:pt x="2669925" y="2832812"/>
                </a:lnTo>
                <a:lnTo>
                  <a:pt x="0" y="2832812"/>
                </a:lnTo>
                <a:lnTo>
                  <a:pt x="0" y="0"/>
                </a:lnTo>
                <a:close/>
              </a:path>
            </a:pathLst>
          </a:custGeom>
          <a:blipFill rotWithShape="1">
            <a:blip r:embed="rId4">
              <a:alphaModFix/>
            </a:blip>
            <a:stretch>
              <a:fillRect b="0" l="0" r="0" t="0"/>
            </a:stretch>
          </a:blipFill>
          <a:ln>
            <a:noFill/>
          </a:ln>
        </p:spPr>
      </p:sp>
      <p:sp>
        <p:nvSpPr>
          <p:cNvPr id="214" name="Google Shape;214;p21"/>
          <p:cNvSpPr/>
          <p:nvPr/>
        </p:nvSpPr>
        <p:spPr>
          <a:xfrm>
            <a:off x="1028700" y="1028700"/>
            <a:ext cx="7731872" cy="8217647"/>
          </a:xfrm>
          <a:custGeom>
            <a:rect b="b" l="l" r="r" t="t"/>
            <a:pathLst>
              <a:path extrusionOk="0" h="9960784" w="9371966">
                <a:moveTo>
                  <a:pt x="9371966" y="978149"/>
                </a:moveTo>
                <a:lnTo>
                  <a:pt x="9371966" y="4143686"/>
                </a:lnTo>
                <a:cubicBezTo>
                  <a:pt x="9371966" y="4426572"/>
                  <a:pt x="9192515" y="4695514"/>
                  <a:pt x="8882817" y="4882777"/>
                </a:cubicBezTo>
                <a:cubicBezTo>
                  <a:pt x="8573120" y="5068047"/>
                  <a:pt x="8393670" y="5336988"/>
                  <a:pt x="8393670" y="5621867"/>
                </a:cubicBezTo>
                <a:lnTo>
                  <a:pt x="8393670" y="8982635"/>
                </a:lnTo>
                <a:cubicBezTo>
                  <a:pt x="8393670" y="9522509"/>
                  <a:pt x="7756909" y="9960784"/>
                  <a:pt x="6972534" y="9960784"/>
                </a:cubicBezTo>
                <a:lnTo>
                  <a:pt x="1421135" y="9960784"/>
                </a:lnTo>
                <a:cubicBezTo>
                  <a:pt x="636761" y="9960784"/>
                  <a:pt x="0" y="9522509"/>
                  <a:pt x="0" y="8982635"/>
                </a:cubicBezTo>
                <a:lnTo>
                  <a:pt x="0" y="978149"/>
                </a:lnTo>
                <a:cubicBezTo>
                  <a:pt x="0" y="438275"/>
                  <a:pt x="636761" y="0"/>
                  <a:pt x="1421135" y="0"/>
                </a:cubicBezTo>
                <a:lnTo>
                  <a:pt x="7953725" y="0"/>
                </a:lnTo>
                <a:cubicBezTo>
                  <a:pt x="8738099" y="0"/>
                  <a:pt x="9371966" y="438275"/>
                  <a:pt x="9371966" y="978149"/>
                </a:cubicBezTo>
                <a:close/>
              </a:path>
            </a:pathLst>
          </a:custGeom>
          <a:blipFill rotWithShape="1">
            <a:blip r:embed="rId5">
              <a:alphaModFix/>
            </a:blip>
            <a:stretch>
              <a:fillRect b="0" l="-35979" r="-2343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a:off x="12550406" y="4277965"/>
            <a:ext cx="10898460" cy="10898460"/>
          </a:xfrm>
          <a:custGeom>
            <a:rect b="b" l="l" r="r" t="t"/>
            <a:pathLst>
              <a:path extrusionOk="0" h="10898460" w="10898460">
                <a:moveTo>
                  <a:pt x="0" y="0"/>
                </a:moveTo>
                <a:lnTo>
                  <a:pt x="10898460" y="0"/>
                </a:lnTo>
                <a:lnTo>
                  <a:pt x="10898460" y="10898460"/>
                </a:lnTo>
                <a:lnTo>
                  <a:pt x="0" y="10898460"/>
                </a:lnTo>
                <a:lnTo>
                  <a:pt x="0" y="0"/>
                </a:lnTo>
                <a:close/>
              </a:path>
            </a:pathLst>
          </a:custGeom>
          <a:blipFill rotWithShape="1">
            <a:blip r:embed="rId6">
              <a:alphaModFix amt="14000"/>
            </a:blip>
            <a:stretch>
              <a:fillRect b="0" l="0" r="0" t="0"/>
            </a:stretch>
          </a:blipFill>
          <a:ln>
            <a:noFill/>
          </a:ln>
        </p:spPr>
      </p:sp>
      <p:sp>
        <p:nvSpPr>
          <p:cNvPr id="216" name="Google Shape;216;p21"/>
          <p:cNvSpPr/>
          <p:nvPr/>
        </p:nvSpPr>
        <p:spPr>
          <a:xfrm rot="5400000">
            <a:off x="16669658" y="673226"/>
            <a:ext cx="468337" cy="710947"/>
          </a:xfrm>
          <a:custGeom>
            <a:rect b="b" l="l" r="r" t="t"/>
            <a:pathLst>
              <a:path extrusionOk="0" h="710947" w="468337">
                <a:moveTo>
                  <a:pt x="0" y="0"/>
                </a:moveTo>
                <a:lnTo>
                  <a:pt x="468337" y="0"/>
                </a:lnTo>
                <a:lnTo>
                  <a:pt x="468337" y="710948"/>
                </a:lnTo>
                <a:lnTo>
                  <a:pt x="0" y="710948"/>
                </a:lnTo>
                <a:lnTo>
                  <a:pt x="0" y="0"/>
                </a:lnTo>
                <a:close/>
              </a:path>
            </a:pathLst>
          </a:custGeom>
          <a:blipFill rotWithShape="1">
            <a:blip r:embed="rId7">
              <a:alphaModFix/>
            </a:blip>
            <a:stretch>
              <a:fillRect b="0" l="0" r="0" t="0"/>
            </a:stretch>
          </a:blipFill>
          <a:ln>
            <a:noFill/>
          </a:ln>
        </p:spPr>
      </p:sp>
      <p:sp>
        <p:nvSpPr>
          <p:cNvPr id="217" name="Google Shape;217;p21"/>
          <p:cNvSpPr txBox="1"/>
          <p:nvPr/>
        </p:nvSpPr>
        <p:spPr>
          <a:xfrm>
            <a:off x="9628950" y="2969891"/>
            <a:ext cx="66726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121926"/>
                </a:solidFill>
                <a:latin typeface="Inter Tight"/>
                <a:ea typeface="Inter Tight"/>
                <a:cs typeface="Inter Tight"/>
                <a:sym typeface="Inter Tight"/>
              </a:rPr>
              <a:t>Dive deeper with Deep Spirituality</a:t>
            </a:r>
            <a:endParaRPr b="1" sz="4800">
              <a:solidFill>
                <a:srgbClr val="121926"/>
              </a:solidFill>
              <a:latin typeface="Inter Tight"/>
              <a:ea typeface="Inter Tight"/>
              <a:cs typeface="Inter Tight"/>
              <a:sym typeface="Inter Tight"/>
            </a:endParaRPr>
          </a:p>
        </p:txBody>
      </p:sp>
      <p:sp>
        <p:nvSpPr>
          <p:cNvPr id="218" name="Google Shape;218;p21"/>
          <p:cNvSpPr txBox="1"/>
          <p:nvPr/>
        </p:nvSpPr>
        <p:spPr>
          <a:xfrm rot="-635735">
            <a:off x="11343527" y="8483374"/>
            <a:ext cx="3685642" cy="39069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539" u="none" cap="none" strike="noStrike">
                <a:solidFill>
                  <a:srgbClr val="1849A9"/>
                </a:solidFill>
                <a:latin typeface="Permanent Marker"/>
                <a:ea typeface="Permanent Marker"/>
                <a:cs typeface="Permanent Marker"/>
                <a:sym typeface="Permanent Marker"/>
              </a:rPr>
              <a:t>deepspirituality.com</a:t>
            </a:r>
            <a:endParaRPr>
              <a:latin typeface="Permanent Marker"/>
              <a:ea typeface="Permanent Marker"/>
              <a:cs typeface="Permanent Marker"/>
              <a:sym typeface="Permanent Marker"/>
            </a:endParaRPr>
          </a:p>
        </p:txBody>
      </p:sp>
      <p:sp>
        <p:nvSpPr>
          <p:cNvPr id="219" name="Google Shape;219;p21"/>
          <p:cNvSpPr/>
          <p:nvPr/>
        </p:nvSpPr>
        <p:spPr>
          <a:xfrm rot="-6438166">
            <a:off x="10827060" y="8628916"/>
            <a:ext cx="801764" cy="1026257"/>
          </a:xfrm>
          <a:custGeom>
            <a:rect b="b" l="l" r="r" t="t"/>
            <a:pathLst>
              <a:path extrusionOk="0" h="1025985" w="801551">
                <a:moveTo>
                  <a:pt x="801551" y="1025985"/>
                </a:moveTo>
                <a:lnTo>
                  <a:pt x="0" y="1025985"/>
                </a:lnTo>
                <a:lnTo>
                  <a:pt x="0" y="0"/>
                </a:lnTo>
                <a:lnTo>
                  <a:pt x="801551" y="0"/>
                </a:lnTo>
                <a:lnTo>
                  <a:pt x="801551" y="1025985"/>
                </a:lnTo>
                <a:close/>
              </a:path>
            </a:pathLst>
          </a:custGeom>
          <a:blipFill rotWithShape="1">
            <a:blip r:embed="rId8">
              <a:alphaModFix/>
            </a:blip>
            <a:stretch>
              <a:fillRect b="0" l="0" r="0" t="0"/>
            </a:stretch>
          </a:blipFill>
          <a:ln>
            <a:noFill/>
          </a:ln>
        </p:spPr>
      </p:sp>
      <p:pic>
        <p:nvPicPr>
          <p:cNvPr id="220" name="Google Shape;220;p21" title="news-Stroke-Standard.png"/>
          <p:cNvPicPr preferRelativeResize="0"/>
          <p:nvPr/>
        </p:nvPicPr>
        <p:blipFill>
          <a:blip r:embed="rId9">
            <a:alphaModFix/>
          </a:blip>
          <a:stretch>
            <a:fillRect/>
          </a:stretch>
        </p:blipFill>
        <p:spPr>
          <a:xfrm>
            <a:off x="9628950" y="1751450"/>
            <a:ext cx="989850" cy="989850"/>
          </a:xfrm>
          <a:prstGeom prst="rect">
            <a:avLst/>
          </a:prstGeom>
          <a:noFill/>
          <a:ln>
            <a:noFill/>
          </a:ln>
        </p:spPr>
      </p:pic>
      <p:pic>
        <p:nvPicPr>
          <p:cNvPr id="221" name="Google Shape;221;p21" title="dive deeper.png"/>
          <p:cNvPicPr preferRelativeResize="0"/>
          <p:nvPr/>
        </p:nvPicPr>
        <p:blipFill>
          <a:blip r:embed="rId10">
            <a:alphaModFix/>
          </a:blip>
          <a:stretch>
            <a:fillRect/>
          </a:stretch>
        </p:blipFill>
        <p:spPr>
          <a:xfrm>
            <a:off x="9631025" y="6557773"/>
            <a:ext cx="2048926" cy="2048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