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10287000" cx="18288000"/>
  <p:notesSz cx="6858000" cy="9144000"/>
  <p:embeddedFontLst>
    <p:embeddedFont>
      <p:font typeface="Inter"/>
      <p:regular r:id="rId16"/>
      <p:bold r:id="rId17"/>
      <p:italic r:id="rId18"/>
      <p:boldItalic r:id="rId19"/>
    </p:embeddedFont>
    <p:embeddedFont>
      <p:font typeface="Source Code Pro"/>
      <p:regular r:id="rId20"/>
      <p:bold r:id="rId21"/>
      <p:italic r:id="rId22"/>
      <p:boldItalic r:id="rId23"/>
    </p:embeddedFont>
    <p:embeddedFont>
      <p:font typeface="Permanent Marker"/>
      <p:regular r:id="rId24"/>
    </p:embeddedFont>
    <p:embeddedFont>
      <p:font typeface="Inter Tight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SourceCodePro-regular.fntdata"/><Relationship Id="rId22" Type="http://schemas.openxmlformats.org/officeDocument/2006/relationships/font" Target="fonts/SourceCodePro-italic.fntdata"/><Relationship Id="rId21" Type="http://schemas.openxmlformats.org/officeDocument/2006/relationships/font" Target="fonts/SourceCodePro-bold.fntdata"/><Relationship Id="rId24" Type="http://schemas.openxmlformats.org/officeDocument/2006/relationships/font" Target="fonts/PermanentMarker-regular.fntdata"/><Relationship Id="rId23" Type="http://schemas.openxmlformats.org/officeDocument/2006/relationships/font" Target="fonts/SourceCodePro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InterTight-bold.fntdata"/><Relationship Id="rId25" Type="http://schemas.openxmlformats.org/officeDocument/2006/relationships/font" Target="fonts/InterTight-regular.fntdata"/><Relationship Id="rId28" Type="http://schemas.openxmlformats.org/officeDocument/2006/relationships/font" Target="fonts/InterTight-boldItalic.fntdata"/><Relationship Id="rId27" Type="http://schemas.openxmlformats.org/officeDocument/2006/relationships/font" Target="fonts/InterTight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Inter-bold.fntdata"/><Relationship Id="rId16" Type="http://schemas.openxmlformats.org/officeDocument/2006/relationships/font" Target="fonts/Inter-regular.fntdata"/><Relationship Id="rId19" Type="http://schemas.openxmlformats.org/officeDocument/2006/relationships/font" Target="fonts/Inter-boldItalic.fntdata"/><Relationship Id="rId18" Type="http://schemas.openxmlformats.org/officeDocument/2006/relationships/font" Target="fonts/Inter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86" name="Google Shape;86;p1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87" name="Google Shape;87;p1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" name="Google Shape;88;p1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90" name="Google Shape;90;p1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9aeb1e4a4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g39aeb1e4a48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00" name="Google Shape;100;p2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01" name="Google Shape;101;p2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p2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2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04" name="Google Shape;104;p2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3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18" name="Google Shape;118;p4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19" name="Google Shape;119;p4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p4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4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22" name="Google Shape;122;p4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5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46" name="Google Shape;146;p6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47" name="Google Shape;147;p6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p6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6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50" name="Google Shape;150;p6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7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7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8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9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9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deepspirituality.com/how-to-walk-by-faith/" TargetMode="External"/><Relationship Id="rId4" Type="http://schemas.openxmlformats.org/officeDocument/2006/relationships/image" Target="../media/image5.png"/><Relationship Id="rId10" Type="http://schemas.openxmlformats.org/officeDocument/2006/relationships/image" Target="../media/image13.png"/><Relationship Id="rId9" Type="http://schemas.openxmlformats.org/officeDocument/2006/relationships/image" Target="../media/image7.png"/><Relationship Id="rId5" Type="http://schemas.openxmlformats.org/officeDocument/2006/relationships/image" Target="../media/image11.jpg"/><Relationship Id="rId6" Type="http://schemas.openxmlformats.org/officeDocument/2006/relationships/image" Target="../media/image4.png"/><Relationship Id="rId7" Type="http://schemas.openxmlformats.org/officeDocument/2006/relationships/image" Target="../media/image6.png"/><Relationship Id="rId8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19.png"/><Relationship Id="rId5" Type="http://schemas.openxmlformats.org/officeDocument/2006/relationships/hyperlink" Target="https://deepspirituality.com" TargetMode="External"/><Relationship Id="rId6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AFB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3" title="image.png"/>
          <p:cNvPicPr preferRelativeResize="0"/>
          <p:nvPr/>
        </p:nvPicPr>
        <p:blipFill rotWithShape="1">
          <a:blip r:embed="rId3">
            <a:alphaModFix/>
          </a:blip>
          <a:srcRect b="2847" l="0" r="0" t="2857"/>
          <a:stretch/>
        </p:blipFill>
        <p:spPr>
          <a:xfrm>
            <a:off x="0" y="0"/>
            <a:ext cx="8182080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3"/>
          <p:cNvSpPr/>
          <p:nvPr/>
        </p:nvSpPr>
        <p:spPr>
          <a:xfrm>
            <a:off x="9214315" y="1028700"/>
            <a:ext cx="1462543" cy="449815"/>
          </a:xfrm>
          <a:custGeom>
            <a:rect b="b" l="l" r="r" t="t"/>
            <a:pathLst>
              <a:path extrusionOk="0" h="449815" w="1462543">
                <a:moveTo>
                  <a:pt x="0" y="0"/>
                </a:moveTo>
                <a:lnTo>
                  <a:pt x="1462543" y="0"/>
                </a:lnTo>
                <a:lnTo>
                  <a:pt x="1462543" y="449815"/>
                </a:lnTo>
                <a:lnTo>
                  <a:pt x="0" y="4498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94" name="Google Shape;94;p13"/>
          <p:cNvGrpSpPr/>
          <p:nvPr/>
        </p:nvGrpSpPr>
        <p:grpSpPr>
          <a:xfrm>
            <a:off x="9214315" y="3953535"/>
            <a:ext cx="8044875" cy="2506125"/>
            <a:chOff x="0" y="-9525"/>
            <a:chExt cx="10726500" cy="3341500"/>
          </a:xfrm>
        </p:grpSpPr>
        <p:sp>
          <p:nvSpPr>
            <p:cNvPr id="95" name="Google Shape;95;p13"/>
            <p:cNvSpPr txBox="1"/>
            <p:nvPr/>
          </p:nvSpPr>
          <p:spPr>
            <a:xfrm>
              <a:off x="0" y="-9525"/>
              <a:ext cx="10726500" cy="14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7200">
                  <a:solidFill>
                    <a:srgbClr val="101828"/>
                  </a:solidFill>
                  <a:latin typeface="Inter Tight"/>
                  <a:ea typeface="Inter Tight"/>
                  <a:cs typeface="Inter Tight"/>
                  <a:sym typeface="Inter Tight"/>
                </a:rPr>
                <a:t>From Surviving to Flourishing</a:t>
              </a:r>
              <a:endParaRPr b="1" sz="7200">
                <a:latin typeface="Inter Tight"/>
                <a:ea typeface="Inter Tight"/>
                <a:cs typeface="Inter Tight"/>
                <a:sym typeface="Inter Tight"/>
              </a:endParaRPr>
            </a:p>
          </p:txBody>
        </p:sp>
        <p:sp>
          <p:nvSpPr>
            <p:cNvPr id="96" name="Google Shape;96;p13"/>
            <p:cNvSpPr txBox="1"/>
            <p:nvPr/>
          </p:nvSpPr>
          <p:spPr>
            <a:xfrm>
              <a:off x="0" y="1755775"/>
              <a:ext cx="10726500" cy="157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Finding Spiritual Refreshment in a Spiritually Dry World</a:t>
              </a:r>
              <a:endParaRPr sz="3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97" name="Google Shape;97;p13"/>
          <p:cNvSpPr txBox="1"/>
          <p:nvPr/>
        </p:nvSpPr>
        <p:spPr>
          <a:xfrm>
            <a:off x="9214315" y="8934673"/>
            <a:ext cx="80451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1849A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GROUP DISCUSSION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AFC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2"/>
          <p:cNvSpPr txBox="1"/>
          <p:nvPr/>
        </p:nvSpPr>
        <p:spPr>
          <a:xfrm>
            <a:off x="9628950" y="4798691"/>
            <a:ext cx="6797400" cy="8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02939"/>
                </a:solidFill>
                <a:latin typeface="Inter"/>
                <a:ea typeface="Inter"/>
                <a:cs typeface="Inter"/>
                <a:sym typeface="Inter"/>
              </a:rPr>
              <a:t>Read </a:t>
            </a:r>
            <a:r>
              <a:rPr lang="en-US" sz="2400" u="sng">
                <a:solidFill>
                  <a:srgbClr val="1155CC"/>
                </a:solidFill>
                <a:latin typeface="Inter"/>
                <a:ea typeface="Inter"/>
                <a:cs typeface="Inter"/>
                <a:sym typeface="Inter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"How Do I Know if I’m Walking by Faith?"</a:t>
            </a:r>
            <a:r>
              <a:rPr lang="en-US" sz="2400">
                <a:solidFill>
                  <a:srgbClr val="121926"/>
                </a:solidFill>
                <a:latin typeface="Inter"/>
                <a:ea typeface="Inter"/>
                <a:cs typeface="Inter"/>
                <a:sym typeface="Inter"/>
              </a:rPr>
              <a:t>use color </a:t>
            </a:r>
            <a:r>
              <a:rPr lang="en-US" sz="2400">
                <a:solidFill>
                  <a:srgbClr val="175CD3"/>
                </a:solidFill>
                <a:latin typeface="Inter"/>
                <a:ea typeface="Inter"/>
                <a:cs typeface="Inter"/>
                <a:sym typeface="Inter"/>
              </a:rPr>
              <a:t>#175cd3</a:t>
            </a:r>
            <a:r>
              <a:rPr lang="en-US" sz="2400">
                <a:solidFill>
                  <a:srgbClr val="121926"/>
                </a:solidFill>
                <a:latin typeface="Inter"/>
                <a:ea typeface="Inter"/>
                <a:cs typeface="Inter"/>
                <a:sym typeface="Inter"/>
              </a:rPr>
              <a:t>.</a:t>
            </a:r>
            <a:endParaRPr sz="2400">
              <a:solidFill>
                <a:srgbClr val="121926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07" name="Google Shape;207;p22"/>
          <p:cNvSpPr/>
          <p:nvPr/>
        </p:nvSpPr>
        <p:spPr>
          <a:xfrm>
            <a:off x="-19050" y="7482763"/>
            <a:ext cx="2669925" cy="2832812"/>
          </a:xfrm>
          <a:custGeom>
            <a:rect b="b" l="l" r="r" t="t"/>
            <a:pathLst>
              <a:path extrusionOk="0" h="2832812" w="2669925">
                <a:moveTo>
                  <a:pt x="0" y="0"/>
                </a:moveTo>
                <a:lnTo>
                  <a:pt x="2669925" y="0"/>
                </a:lnTo>
                <a:lnTo>
                  <a:pt x="2669925" y="2832812"/>
                </a:lnTo>
                <a:lnTo>
                  <a:pt x="0" y="28328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8" name="Google Shape;208;p22"/>
          <p:cNvSpPr/>
          <p:nvPr/>
        </p:nvSpPr>
        <p:spPr>
          <a:xfrm>
            <a:off x="1028700" y="1028700"/>
            <a:ext cx="7731872" cy="8217647"/>
          </a:xfrm>
          <a:custGeom>
            <a:rect b="b" l="l" r="r" t="t"/>
            <a:pathLst>
              <a:path extrusionOk="0" h="9960784" w="9371966">
                <a:moveTo>
                  <a:pt x="9371966" y="978149"/>
                </a:moveTo>
                <a:lnTo>
                  <a:pt x="9371966" y="4143686"/>
                </a:lnTo>
                <a:cubicBezTo>
                  <a:pt x="9371966" y="4426572"/>
                  <a:pt x="9192515" y="4695514"/>
                  <a:pt x="8882817" y="4882777"/>
                </a:cubicBezTo>
                <a:cubicBezTo>
                  <a:pt x="8573120" y="5068047"/>
                  <a:pt x="8393670" y="5336988"/>
                  <a:pt x="8393670" y="5621867"/>
                </a:cubicBezTo>
                <a:lnTo>
                  <a:pt x="8393670" y="8982635"/>
                </a:lnTo>
                <a:cubicBezTo>
                  <a:pt x="8393670" y="9522509"/>
                  <a:pt x="7756909" y="9960784"/>
                  <a:pt x="6972534" y="9960784"/>
                </a:cubicBezTo>
                <a:lnTo>
                  <a:pt x="1421135" y="9960784"/>
                </a:lnTo>
                <a:cubicBezTo>
                  <a:pt x="636761" y="9960784"/>
                  <a:pt x="0" y="9522509"/>
                  <a:pt x="0" y="8982635"/>
                </a:cubicBezTo>
                <a:lnTo>
                  <a:pt x="0" y="978149"/>
                </a:lnTo>
                <a:cubicBezTo>
                  <a:pt x="0" y="438275"/>
                  <a:pt x="636761" y="0"/>
                  <a:pt x="1421135" y="0"/>
                </a:cubicBezTo>
                <a:lnTo>
                  <a:pt x="7953725" y="0"/>
                </a:lnTo>
                <a:cubicBezTo>
                  <a:pt x="8738099" y="0"/>
                  <a:pt x="9371966" y="438275"/>
                  <a:pt x="9371966" y="978149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35979" r="-23439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2"/>
          <p:cNvSpPr/>
          <p:nvPr/>
        </p:nvSpPr>
        <p:spPr>
          <a:xfrm>
            <a:off x="12550406" y="4277965"/>
            <a:ext cx="10898460" cy="10898460"/>
          </a:xfrm>
          <a:custGeom>
            <a:rect b="b" l="l" r="r" t="t"/>
            <a:pathLst>
              <a:path extrusionOk="0" h="10898460" w="10898460">
                <a:moveTo>
                  <a:pt x="0" y="0"/>
                </a:moveTo>
                <a:lnTo>
                  <a:pt x="10898460" y="0"/>
                </a:lnTo>
                <a:lnTo>
                  <a:pt x="10898460" y="10898460"/>
                </a:lnTo>
                <a:lnTo>
                  <a:pt x="0" y="1089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 amt="14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0" name="Google Shape;210;p22"/>
          <p:cNvSpPr/>
          <p:nvPr/>
        </p:nvSpPr>
        <p:spPr>
          <a:xfrm rot="5400000">
            <a:off x="16669658" y="673226"/>
            <a:ext cx="468337" cy="710947"/>
          </a:xfrm>
          <a:custGeom>
            <a:rect b="b" l="l" r="r" t="t"/>
            <a:pathLst>
              <a:path extrusionOk="0" h="710947" w="468337">
                <a:moveTo>
                  <a:pt x="0" y="0"/>
                </a:moveTo>
                <a:lnTo>
                  <a:pt x="468337" y="0"/>
                </a:lnTo>
                <a:lnTo>
                  <a:pt x="468337" y="710948"/>
                </a:lnTo>
                <a:lnTo>
                  <a:pt x="0" y="7109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1" name="Google Shape;211;p22"/>
          <p:cNvSpPr txBox="1"/>
          <p:nvPr/>
        </p:nvSpPr>
        <p:spPr>
          <a:xfrm>
            <a:off x="9628950" y="2969891"/>
            <a:ext cx="66726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121926"/>
                </a:solidFill>
                <a:latin typeface="Inter Tight"/>
                <a:ea typeface="Inter Tight"/>
                <a:cs typeface="Inter Tight"/>
                <a:sym typeface="Inter Tight"/>
              </a:rPr>
              <a:t>Dive deeper with Deep Spirituality</a:t>
            </a:r>
            <a:endParaRPr b="1" sz="4800">
              <a:solidFill>
                <a:srgbClr val="121926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sp>
        <p:nvSpPr>
          <p:cNvPr id="212" name="Google Shape;212;p22"/>
          <p:cNvSpPr txBox="1"/>
          <p:nvPr/>
        </p:nvSpPr>
        <p:spPr>
          <a:xfrm rot="-635735">
            <a:off x="11343527" y="8483374"/>
            <a:ext cx="3685642" cy="3906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539" u="none" cap="none" strike="noStrike">
                <a:solidFill>
                  <a:srgbClr val="1849A9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deepspirituality.com</a:t>
            </a:r>
            <a:endParaRPr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13" name="Google Shape;213;p22"/>
          <p:cNvSpPr/>
          <p:nvPr/>
        </p:nvSpPr>
        <p:spPr>
          <a:xfrm rot="-6438166">
            <a:off x="10827060" y="8628916"/>
            <a:ext cx="801764" cy="1026257"/>
          </a:xfrm>
          <a:custGeom>
            <a:rect b="b" l="l" r="r" t="t"/>
            <a:pathLst>
              <a:path extrusionOk="0" h="1025985" w="801551">
                <a:moveTo>
                  <a:pt x="801551" y="1025985"/>
                </a:moveTo>
                <a:lnTo>
                  <a:pt x="0" y="1025985"/>
                </a:lnTo>
                <a:lnTo>
                  <a:pt x="0" y="0"/>
                </a:lnTo>
                <a:lnTo>
                  <a:pt x="801551" y="0"/>
                </a:lnTo>
                <a:lnTo>
                  <a:pt x="801551" y="1025985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14" name="Google Shape;214;p22" title="news-Stroke-Standard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628950" y="1751450"/>
            <a:ext cx="989850" cy="98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2" title="hovercode-8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611125" y="6591620"/>
            <a:ext cx="1955525" cy="195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AFB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4"/>
          <p:cNvSpPr txBox="1"/>
          <p:nvPr/>
        </p:nvSpPr>
        <p:spPr>
          <a:xfrm>
            <a:off x="7023400" y="3837627"/>
            <a:ext cx="10236000" cy="251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202939"/>
                </a:solidFill>
                <a:latin typeface="Inter"/>
                <a:ea typeface="Inter"/>
                <a:cs typeface="Inter"/>
                <a:sym typeface="Inter"/>
              </a:rPr>
              <a:t>What’s one small thing that helps you feel more “alive” in your day?</a:t>
            </a:r>
            <a:endParaRPr sz="4800">
              <a:latin typeface="Inter Tight"/>
              <a:ea typeface="Inter Tight"/>
              <a:cs typeface="Inter Tight"/>
              <a:sym typeface="Inter Tight"/>
            </a:endParaRPr>
          </a:p>
        </p:txBody>
      </p:sp>
      <p:pic>
        <p:nvPicPr>
          <p:cNvPr id="107" name="Google Shape;107;p14" title="image.png"/>
          <p:cNvPicPr preferRelativeResize="0"/>
          <p:nvPr/>
        </p:nvPicPr>
        <p:blipFill rotWithShape="1">
          <a:blip r:embed="rId3">
            <a:alphaModFix/>
          </a:blip>
          <a:srcRect b="0" l="6286" r="6286" t="0"/>
          <a:stretch/>
        </p:blipFill>
        <p:spPr>
          <a:xfrm>
            <a:off x="0" y="0"/>
            <a:ext cx="5994401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4"/>
          <p:cNvSpPr/>
          <p:nvPr/>
        </p:nvSpPr>
        <p:spPr>
          <a:xfrm>
            <a:off x="7023409" y="9412605"/>
            <a:ext cx="464926" cy="464926"/>
          </a:xfrm>
          <a:custGeom>
            <a:rect b="b" l="l" r="r" t="t"/>
            <a:pathLst>
              <a:path extrusionOk="0" h="464926" w="464926">
                <a:moveTo>
                  <a:pt x="0" y="0"/>
                </a:moveTo>
                <a:lnTo>
                  <a:pt x="464925" y="0"/>
                </a:lnTo>
                <a:lnTo>
                  <a:pt x="464925" y="464926"/>
                </a:lnTo>
                <a:lnTo>
                  <a:pt x="0" y="4649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9" name="Google Shape;109;p14"/>
          <p:cNvSpPr txBox="1"/>
          <p:nvPr/>
        </p:nvSpPr>
        <p:spPr>
          <a:xfrm>
            <a:off x="9214290" y="9506471"/>
            <a:ext cx="80451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1849A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LESSON TITLE</a:t>
            </a:r>
            <a:endParaRPr sz="18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110" name="Google Shape;110;p14"/>
          <p:cNvCxnSpPr/>
          <p:nvPr/>
        </p:nvCxnSpPr>
        <p:spPr>
          <a:xfrm>
            <a:off x="7023409" y="9258300"/>
            <a:ext cx="10236000" cy="0"/>
          </a:xfrm>
          <a:prstGeom prst="straightConnector1">
            <a:avLst/>
          </a:prstGeom>
          <a:noFill/>
          <a:ln cap="flat" cmpd="sng" w="19050">
            <a:solidFill>
              <a:srgbClr val="1849A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AFB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/>
          <p:cNvSpPr txBox="1"/>
          <p:nvPr/>
        </p:nvSpPr>
        <p:spPr>
          <a:xfrm>
            <a:off x="4026054" y="4685347"/>
            <a:ext cx="10236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4800" u="none" cap="none" strike="noStrike">
                <a:solidFill>
                  <a:srgbClr val="101828"/>
                </a:solidFill>
                <a:latin typeface="Inter"/>
                <a:ea typeface="Inter"/>
                <a:cs typeface="Inter"/>
                <a:sym typeface="Inter"/>
              </a:rPr>
              <a:t>Watch video</a:t>
            </a:r>
            <a:endParaRPr sz="4800"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AFB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6" title="image.png"/>
          <p:cNvPicPr preferRelativeResize="0"/>
          <p:nvPr/>
        </p:nvPicPr>
        <p:blipFill rotWithShape="1">
          <a:blip r:embed="rId3">
            <a:alphaModFix/>
          </a:blip>
          <a:srcRect b="0" l="1114" r="1104" t="0"/>
          <a:stretch/>
        </p:blipFill>
        <p:spPr>
          <a:xfrm>
            <a:off x="10741342" y="0"/>
            <a:ext cx="7546658" cy="10286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5" name="Google Shape;125;p16"/>
          <p:cNvGrpSpPr/>
          <p:nvPr/>
        </p:nvGrpSpPr>
        <p:grpSpPr>
          <a:xfrm>
            <a:off x="1028700" y="1028700"/>
            <a:ext cx="8683649" cy="7390300"/>
            <a:chOff x="0" y="0"/>
            <a:chExt cx="11578200" cy="9853733"/>
          </a:xfrm>
        </p:grpSpPr>
        <p:sp>
          <p:nvSpPr>
            <p:cNvPr id="126" name="Google Shape;126;p16"/>
            <p:cNvSpPr txBox="1"/>
            <p:nvPr/>
          </p:nvSpPr>
          <p:spPr>
            <a:xfrm>
              <a:off x="0" y="0"/>
              <a:ext cx="11578200" cy="197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4800">
                  <a:solidFill>
                    <a:srgbClr val="101828"/>
                  </a:solidFill>
                  <a:latin typeface="Inter Tight"/>
                  <a:ea typeface="Inter Tight"/>
                  <a:cs typeface="Inter Tight"/>
                  <a:sym typeface="Inter Tight"/>
                </a:rPr>
                <a:t>Thrive by staying rooted in the Bible</a:t>
              </a:r>
              <a:endParaRPr b="1" sz="4800">
                <a:latin typeface="Inter Tight"/>
                <a:ea typeface="Inter Tight"/>
                <a:cs typeface="Inter Tight"/>
                <a:sym typeface="Inter Tight"/>
              </a:endParaRPr>
            </a:p>
          </p:txBody>
        </p:sp>
        <p:sp>
          <p:nvSpPr>
            <p:cNvPr id="127" name="Google Shape;127;p16"/>
            <p:cNvSpPr txBox="1"/>
            <p:nvPr/>
          </p:nvSpPr>
          <p:spPr>
            <a:xfrm>
              <a:off x="0" y="2465333"/>
              <a:ext cx="11578200" cy="73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202939"/>
                  </a:solidFill>
                  <a:latin typeface="Inter"/>
                  <a:ea typeface="Inter"/>
                  <a:cs typeface="Inter"/>
                  <a:sym typeface="Inter"/>
                </a:rPr>
                <a:t>Blessed is the person who obeys the law of the LORD. They don’t follow the advice of evil people. They don’t make a habit of doing what sinners do. They don’t join those who make fun of the LORD and his law. [2] Instead, the law of the LORD gives them joy. They think about his law day and night. [3] That kind of person is like a tree that is planted near a stream of water. It always bears its fruit at the right time.</a:t>
              </a:r>
              <a:r>
                <a:rPr b="1" lang="en-US" sz="2400">
                  <a:solidFill>
                    <a:srgbClr val="202939"/>
                  </a:solidFill>
                  <a:latin typeface="Inter"/>
                  <a:ea typeface="Inter"/>
                  <a:cs typeface="Inter"/>
                  <a:sym typeface="Inter"/>
                </a:rPr>
                <a:t> Its leaves don’t dry up</a:t>
              </a:r>
              <a:r>
                <a:rPr lang="en-US" sz="2400">
                  <a:solidFill>
                    <a:srgbClr val="202939"/>
                  </a:solidFill>
                  <a:latin typeface="Inter"/>
                  <a:ea typeface="Inter"/>
                  <a:cs typeface="Inter"/>
                  <a:sym typeface="Inter"/>
                </a:rPr>
                <a:t>. Everything godly people do turns out well.</a:t>
              </a:r>
              <a:endParaRPr sz="2400">
                <a:solidFill>
                  <a:srgbClr val="202939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121926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121926"/>
                  </a:solidFill>
                  <a:latin typeface="Inter"/>
                  <a:ea typeface="Inter"/>
                  <a:cs typeface="Inter"/>
                  <a:sym typeface="Inter"/>
                </a:rPr>
                <a:t>— </a:t>
              </a:r>
              <a:r>
                <a:rPr b="1" lang="en-US" sz="2400">
                  <a:solidFill>
                    <a:srgbClr val="202939"/>
                  </a:solidFill>
                  <a:latin typeface="Inter"/>
                  <a:ea typeface="Inter"/>
                  <a:cs typeface="Inter"/>
                  <a:sym typeface="Inter"/>
                </a:rPr>
                <a:t>Psalm 1:1-3 NIRV</a:t>
              </a:r>
              <a:endParaRPr b="1" sz="2400">
                <a:solidFill>
                  <a:srgbClr val="121926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28" name="Google Shape;128;p16"/>
          <p:cNvGrpSpPr/>
          <p:nvPr/>
        </p:nvGrpSpPr>
        <p:grpSpPr>
          <a:xfrm>
            <a:off x="1028700" y="9258300"/>
            <a:ext cx="8683645" cy="619231"/>
            <a:chOff x="0" y="12700"/>
            <a:chExt cx="11578194" cy="825641"/>
          </a:xfrm>
        </p:grpSpPr>
        <p:sp>
          <p:nvSpPr>
            <p:cNvPr id="129" name="Google Shape;129;p16"/>
            <p:cNvSpPr txBox="1"/>
            <p:nvPr/>
          </p:nvSpPr>
          <p:spPr>
            <a:xfrm>
              <a:off x="851547" y="278835"/>
              <a:ext cx="10726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b="1" lang="en-US" sz="1800">
                  <a:solidFill>
                    <a:srgbClr val="1849A9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LESSON TITLE</a:t>
              </a:r>
              <a:endParaRPr b="1" sz="1800">
                <a:solidFill>
                  <a:srgbClr val="1849A9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130" name="Google Shape;130;p16"/>
            <p:cNvSpPr/>
            <p:nvPr/>
          </p:nvSpPr>
          <p:spPr>
            <a:xfrm>
              <a:off x="0" y="218440"/>
              <a:ext cx="619901" cy="619901"/>
            </a:xfrm>
            <a:custGeom>
              <a:rect b="b" l="l" r="r" t="t"/>
              <a:pathLst>
                <a:path extrusionOk="0" h="619901" w="619901">
                  <a:moveTo>
                    <a:pt x="0" y="0"/>
                  </a:moveTo>
                  <a:lnTo>
                    <a:pt x="619901" y="0"/>
                  </a:lnTo>
                  <a:lnTo>
                    <a:pt x="619901" y="619901"/>
                  </a:lnTo>
                  <a:lnTo>
                    <a:pt x="0" y="61990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cxnSp>
          <p:nvCxnSpPr>
            <p:cNvPr id="131" name="Google Shape;131;p16"/>
            <p:cNvCxnSpPr/>
            <p:nvPr/>
          </p:nvCxnSpPr>
          <p:spPr>
            <a:xfrm>
              <a:off x="0" y="12700"/>
              <a:ext cx="11578194" cy="0"/>
            </a:xfrm>
            <a:prstGeom prst="straightConnector1">
              <a:avLst/>
            </a:prstGeom>
            <a:noFill/>
            <a:ln cap="flat" cmpd="sng" w="25400">
              <a:solidFill>
                <a:srgbClr val="1849A9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AFB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7" title="image.png"/>
          <p:cNvPicPr preferRelativeResize="0"/>
          <p:nvPr/>
        </p:nvPicPr>
        <p:blipFill rotWithShape="1">
          <a:blip r:embed="rId3">
            <a:alphaModFix/>
          </a:blip>
          <a:srcRect b="4569" l="0" r="0" t="4578"/>
          <a:stretch/>
        </p:blipFill>
        <p:spPr>
          <a:xfrm>
            <a:off x="0" y="0"/>
            <a:ext cx="7546976" cy="102870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" name="Google Shape;137;p17"/>
          <p:cNvGrpSpPr/>
          <p:nvPr/>
        </p:nvGrpSpPr>
        <p:grpSpPr>
          <a:xfrm>
            <a:off x="8575655" y="2224150"/>
            <a:ext cx="8683650" cy="5838700"/>
            <a:chOff x="0" y="0"/>
            <a:chExt cx="11578200" cy="7784933"/>
          </a:xfrm>
        </p:grpSpPr>
        <p:sp>
          <p:nvSpPr>
            <p:cNvPr id="138" name="Google Shape;138;p17"/>
            <p:cNvSpPr txBox="1"/>
            <p:nvPr/>
          </p:nvSpPr>
          <p:spPr>
            <a:xfrm>
              <a:off x="0" y="0"/>
              <a:ext cx="11578200" cy="197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4800">
                  <a:solidFill>
                    <a:srgbClr val="101828"/>
                  </a:solidFill>
                  <a:latin typeface="Inter Tight"/>
                  <a:ea typeface="Inter Tight"/>
                  <a:cs typeface="Inter Tight"/>
                  <a:sym typeface="Inter Tight"/>
                </a:rPr>
                <a:t>Thrive by choosing God-confidence over self-confidence</a:t>
              </a:r>
              <a:endParaRPr b="1" sz="4800">
                <a:latin typeface="Inter Tight"/>
                <a:ea typeface="Inter Tight"/>
                <a:cs typeface="Inter Tight"/>
                <a:sym typeface="Inter Tight"/>
              </a:endParaRPr>
            </a:p>
          </p:txBody>
        </p:sp>
        <p:sp>
          <p:nvSpPr>
            <p:cNvPr id="139" name="Google Shape;139;p17"/>
            <p:cNvSpPr txBox="1"/>
            <p:nvPr/>
          </p:nvSpPr>
          <p:spPr>
            <a:xfrm>
              <a:off x="0" y="2465333"/>
              <a:ext cx="11578200" cy="531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202939"/>
                  </a:solidFill>
                  <a:latin typeface="Inter"/>
                  <a:ea typeface="Inter"/>
                  <a:cs typeface="Inter"/>
                  <a:sym typeface="Inter"/>
                </a:rPr>
                <a:t>“But blessed is the one who trusts in the Lord, whose confidence is in him. They will be like a tree planted by the water that sends out its roots by the stream. It does not fear when heat comes; its leaves are always green. It has no worries in a year of drought and never fails to bear fruit.”</a:t>
              </a:r>
              <a:endParaRPr sz="2400">
                <a:solidFill>
                  <a:srgbClr val="202939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121926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0" sz="2400" u="none" cap="none" strike="noStrike">
                <a:solidFill>
                  <a:srgbClr val="121926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121926"/>
                  </a:solidFill>
                  <a:latin typeface="Inter"/>
                  <a:ea typeface="Inter"/>
                  <a:cs typeface="Inter"/>
                  <a:sym typeface="Inter"/>
                </a:rPr>
                <a:t>— </a:t>
              </a:r>
              <a:r>
                <a:rPr b="1" lang="en-US" sz="2400">
                  <a:solidFill>
                    <a:srgbClr val="202939"/>
                  </a:solidFill>
                  <a:latin typeface="Inter"/>
                  <a:ea typeface="Inter"/>
                  <a:cs typeface="Inter"/>
                  <a:sym typeface="Inter"/>
                </a:rPr>
                <a:t>Jeremiah 17:7–8 NIV</a:t>
              </a:r>
              <a:endParaRPr b="1" sz="2400"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40" name="Google Shape;140;p17"/>
          <p:cNvGrpSpPr/>
          <p:nvPr/>
        </p:nvGrpSpPr>
        <p:grpSpPr>
          <a:xfrm>
            <a:off x="8575655" y="9267825"/>
            <a:ext cx="8683645" cy="619231"/>
            <a:chOff x="0" y="12700"/>
            <a:chExt cx="11578194" cy="825641"/>
          </a:xfrm>
        </p:grpSpPr>
        <p:sp>
          <p:nvSpPr>
            <p:cNvPr id="141" name="Google Shape;141;p17"/>
            <p:cNvSpPr txBox="1"/>
            <p:nvPr/>
          </p:nvSpPr>
          <p:spPr>
            <a:xfrm>
              <a:off x="851680" y="343735"/>
              <a:ext cx="10726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b="1" lang="en-US" sz="1800">
                  <a:solidFill>
                    <a:srgbClr val="1849A9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LESSON TITLE</a:t>
              </a:r>
              <a:endParaRPr b="1" sz="1800">
                <a:solidFill>
                  <a:srgbClr val="1849A9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142" name="Google Shape;142;p17"/>
            <p:cNvSpPr/>
            <p:nvPr/>
          </p:nvSpPr>
          <p:spPr>
            <a:xfrm>
              <a:off x="0" y="218440"/>
              <a:ext cx="619901" cy="619901"/>
            </a:xfrm>
            <a:custGeom>
              <a:rect b="b" l="l" r="r" t="t"/>
              <a:pathLst>
                <a:path extrusionOk="0" h="619901" w="619901">
                  <a:moveTo>
                    <a:pt x="0" y="0"/>
                  </a:moveTo>
                  <a:lnTo>
                    <a:pt x="619901" y="0"/>
                  </a:lnTo>
                  <a:lnTo>
                    <a:pt x="619901" y="619901"/>
                  </a:lnTo>
                  <a:lnTo>
                    <a:pt x="0" y="61990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cxnSp>
          <p:nvCxnSpPr>
            <p:cNvPr id="143" name="Google Shape;143;p17"/>
            <p:cNvCxnSpPr/>
            <p:nvPr/>
          </p:nvCxnSpPr>
          <p:spPr>
            <a:xfrm>
              <a:off x="0" y="12700"/>
              <a:ext cx="11578194" cy="0"/>
            </a:xfrm>
            <a:prstGeom prst="straightConnector1">
              <a:avLst/>
            </a:prstGeom>
            <a:noFill/>
            <a:ln cap="flat" cmpd="sng" w="25400">
              <a:solidFill>
                <a:srgbClr val="1849A9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AFB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8" title="image.png"/>
          <p:cNvPicPr preferRelativeResize="0"/>
          <p:nvPr/>
        </p:nvPicPr>
        <p:blipFill rotWithShape="1">
          <a:blip r:embed="rId3">
            <a:alphaModFix/>
          </a:blip>
          <a:srcRect b="4578" l="0" r="0" t="4569"/>
          <a:stretch/>
        </p:blipFill>
        <p:spPr>
          <a:xfrm>
            <a:off x="10741342" y="0"/>
            <a:ext cx="7546658" cy="102870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" name="Google Shape;153;p18"/>
          <p:cNvGrpSpPr/>
          <p:nvPr/>
        </p:nvGrpSpPr>
        <p:grpSpPr>
          <a:xfrm>
            <a:off x="1028700" y="1028700"/>
            <a:ext cx="8683649" cy="4804375"/>
            <a:chOff x="0" y="0"/>
            <a:chExt cx="11578200" cy="6405833"/>
          </a:xfrm>
        </p:grpSpPr>
        <p:sp>
          <p:nvSpPr>
            <p:cNvPr id="154" name="Google Shape;154;p18"/>
            <p:cNvSpPr txBox="1"/>
            <p:nvPr/>
          </p:nvSpPr>
          <p:spPr>
            <a:xfrm>
              <a:off x="0" y="0"/>
              <a:ext cx="11578200" cy="197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4800">
                  <a:solidFill>
                    <a:srgbClr val="101828"/>
                  </a:solidFill>
                  <a:latin typeface="Inter Tight"/>
                  <a:ea typeface="Inter Tight"/>
                  <a:cs typeface="Inter Tight"/>
                  <a:sym typeface="Inter Tight"/>
                </a:rPr>
                <a:t>Thrive by remaining in God</a:t>
              </a:r>
              <a:endParaRPr b="1" sz="4800">
                <a:latin typeface="Inter Tight"/>
                <a:ea typeface="Inter Tight"/>
                <a:cs typeface="Inter Tight"/>
                <a:sym typeface="Inter Tight"/>
              </a:endParaRPr>
            </a:p>
          </p:txBody>
        </p:sp>
        <p:sp>
          <p:nvSpPr>
            <p:cNvPr id="155" name="Google Shape;155;p18"/>
            <p:cNvSpPr txBox="1"/>
            <p:nvPr/>
          </p:nvSpPr>
          <p:spPr>
            <a:xfrm>
              <a:off x="0" y="2465333"/>
              <a:ext cx="11578200" cy="394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202939"/>
                  </a:solidFill>
                  <a:latin typeface="Inter"/>
                  <a:ea typeface="Inter"/>
                  <a:cs typeface="Inter"/>
                  <a:sym typeface="Inter"/>
                </a:rPr>
                <a:t>So you must remain in life-union with me, for I remain in life-union with you. For as a branch severed from the vine will not bear fruit, so your life will be fruitless unless you live your life intimately joined to mine.</a:t>
              </a:r>
              <a:endParaRPr sz="2400">
                <a:latin typeface="Inter"/>
                <a:ea typeface="Inter"/>
                <a:cs typeface="Inter"/>
                <a:sym typeface="Inter"/>
              </a:endParaRPr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0" sz="2400" u="none" cap="none" strike="noStrike">
                <a:solidFill>
                  <a:srgbClr val="121926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121926"/>
                  </a:solidFill>
                  <a:latin typeface="Inter"/>
                  <a:ea typeface="Inter"/>
                  <a:cs typeface="Inter"/>
                  <a:sym typeface="Inter"/>
                </a:rPr>
                <a:t>— </a:t>
              </a:r>
              <a:r>
                <a:rPr b="1" lang="en-US" sz="2400">
                  <a:solidFill>
                    <a:srgbClr val="202939"/>
                  </a:solidFill>
                  <a:latin typeface="Inter"/>
                  <a:ea typeface="Inter"/>
                  <a:cs typeface="Inter"/>
                  <a:sym typeface="Inter"/>
                </a:rPr>
                <a:t>John 15:4 TPT</a:t>
              </a:r>
              <a:endParaRPr b="1" sz="2400"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56" name="Google Shape;156;p18"/>
          <p:cNvGrpSpPr/>
          <p:nvPr/>
        </p:nvGrpSpPr>
        <p:grpSpPr>
          <a:xfrm>
            <a:off x="1028700" y="9258300"/>
            <a:ext cx="8683660" cy="619231"/>
            <a:chOff x="0" y="12700"/>
            <a:chExt cx="11578214" cy="825641"/>
          </a:xfrm>
        </p:grpSpPr>
        <p:sp>
          <p:nvSpPr>
            <p:cNvPr id="157" name="Google Shape;157;p18"/>
            <p:cNvSpPr txBox="1"/>
            <p:nvPr/>
          </p:nvSpPr>
          <p:spPr>
            <a:xfrm>
              <a:off x="851714" y="343735"/>
              <a:ext cx="10726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b="1" lang="en-US" sz="1800">
                  <a:solidFill>
                    <a:srgbClr val="1849A9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LESSON TITL</a:t>
              </a:r>
              <a:r>
                <a:rPr b="1" i="0" lang="en-US" sz="1800" u="none" cap="none" strike="noStrike">
                  <a:solidFill>
                    <a:srgbClr val="1849A9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E</a:t>
              </a:r>
              <a:endParaRPr sz="1800"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158" name="Google Shape;158;p18"/>
            <p:cNvSpPr/>
            <p:nvPr/>
          </p:nvSpPr>
          <p:spPr>
            <a:xfrm>
              <a:off x="0" y="218440"/>
              <a:ext cx="619901" cy="619901"/>
            </a:xfrm>
            <a:custGeom>
              <a:rect b="b" l="l" r="r" t="t"/>
              <a:pathLst>
                <a:path extrusionOk="0" h="619901" w="619901">
                  <a:moveTo>
                    <a:pt x="0" y="0"/>
                  </a:moveTo>
                  <a:lnTo>
                    <a:pt x="619901" y="0"/>
                  </a:lnTo>
                  <a:lnTo>
                    <a:pt x="619901" y="619901"/>
                  </a:lnTo>
                  <a:lnTo>
                    <a:pt x="0" y="61990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cxnSp>
          <p:nvCxnSpPr>
            <p:cNvPr id="159" name="Google Shape;159;p18"/>
            <p:cNvCxnSpPr/>
            <p:nvPr/>
          </p:nvCxnSpPr>
          <p:spPr>
            <a:xfrm>
              <a:off x="0" y="12700"/>
              <a:ext cx="11578194" cy="0"/>
            </a:xfrm>
            <a:prstGeom prst="straightConnector1">
              <a:avLst/>
            </a:prstGeom>
            <a:noFill/>
            <a:ln cap="flat" cmpd="sng" w="25400">
              <a:solidFill>
                <a:srgbClr val="1849A9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AFB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9" title="image.png"/>
          <p:cNvPicPr preferRelativeResize="0"/>
          <p:nvPr/>
        </p:nvPicPr>
        <p:blipFill rotWithShape="1">
          <a:blip r:embed="rId3">
            <a:alphaModFix/>
          </a:blip>
          <a:srcRect b="4569" l="0" r="0" t="4578"/>
          <a:stretch/>
        </p:blipFill>
        <p:spPr>
          <a:xfrm>
            <a:off x="0" y="0"/>
            <a:ext cx="7546976" cy="102870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5" name="Google Shape;165;p19"/>
          <p:cNvGrpSpPr/>
          <p:nvPr/>
        </p:nvGrpSpPr>
        <p:grpSpPr>
          <a:xfrm>
            <a:off x="8575655" y="1028700"/>
            <a:ext cx="8683649" cy="4597525"/>
            <a:chOff x="0" y="0"/>
            <a:chExt cx="11578200" cy="6130033"/>
          </a:xfrm>
        </p:grpSpPr>
        <p:sp>
          <p:nvSpPr>
            <p:cNvPr id="166" name="Google Shape;166;p19"/>
            <p:cNvSpPr txBox="1"/>
            <p:nvPr/>
          </p:nvSpPr>
          <p:spPr>
            <a:xfrm>
              <a:off x="0" y="0"/>
              <a:ext cx="115782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4800">
                  <a:solidFill>
                    <a:srgbClr val="101828"/>
                  </a:solidFill>
                  <a:latin typeface="Inter Tight"/>
                  <a:ea typeface="Inter Tight"/>
                  <a:cs typeface="Inter Tight"/>
                  <a:sym typeface="Inter Tight"/>
                </a:rPr>
                <a:t>Thrive by remaining in God</a:t>
              </a:r>
              <a:endParaRPr b="1" sz="4800">
                <a:solidFill>
                  <a:srgbClr val="121926"/>
                </a:solidFill>
                <a:latin typeface="Inter Tight"/>
                <a:ea typeface="Inter Tight"/>
                <a:cs typeface="Inter Tight"/>
                <a:sym typeface="Inter Tight"/>
              </a:endParaRPr>
            </a:p>
          </p:txBody>
        </p:sp>
        <p:sp>
          <p:nvSpPr>
            <p:cNvPr id="167" name="Google Shape;167;p19"/>
            <p:cNvSpPr txBox="1"/>
            <p:nvPr/>
          </p:nvSpPr>
          <p:spPr>
            <a:xfrm>
              <a:off x="0" y="1500133"/>
              <a:ext cx="11578200" cy="462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202939"/>
                  </a:solidFill>
                  <a:latin typeface="Inter"/>
                  <a:ea typeface="Inter"/>
                  <a:cs typeface="Inter"/>
                  <a:sym typeface="Inter"/>
                </a:rPr>
                <a:t>Do not yield to fear, for I am always near. Never turn your gaze from me, for I am your faithful God. I will infuse you with my strength and help you in every situation. I will hold you firmly with my victorious right hand.’</a:t>
              </a:r>
              <a:endParaRPr sz="2400">
                <a:solidFill>
                  <a:srgbClr val="202939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121926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0" sz="2400" u="none" cap="none" strike="noStrike">
                <a:solidFill>
                  <a:srgbClr val="121926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121926"/>
                  </a:solidFill>
                  <a:latin typeface="Inter"/>
                  <a:ea typeface="Inter"/>
                  <a:cs typeface="Inter"/>
                  <a:sym typeface="Inter"/>
                </a:rPr>
                <a:t>— </a:t>
              </a:r>
              <a:r>
                <a:rPr b="1" lang="en-US" sz="2400">
                  <a:solidFill>
                    <a:srgbClr val="202939"/>
                  </a:solidFill>
                  <a:latin typeface="Inter"/>
                  <a:ea typeface="Inter"/>
                  <a:cs typeface="Inter"/>
                  <a:sym typeface="Inter"/>
                </a:rPr>
                <a:t>Isaiah 41:10 TPT</a:t>
              </a:r>
              <a:endParaRPr b="1" sz="2400"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68" name="Google Shape;168;p19"/>
          <p:cNvGrpSpPr/>
          <p:nvPr/>
        </p:nvGrpSpPr>
        <p:grpSpPr>
          <a:xfrm>
            <a:off x="8575655" y="9267825"/>
            <a:ext cx="8683645" cy="619231"/>
            <a:chOff x="0" y="12700"/>
            <a:chExt cx="11578194" cy="825641"/>
          </a:xfrm>
        </p:grpSpPr>
        <p:sp>
          <p:nvSpPr>
            <p:cNvPr id="169" name="Google Shape;169;p19"/>
            <p:cNvSpPr txBox="1"/>
            <p:nvPr/>
          </p:nvSpPr>
          <p:spPr>
            <a:xfrm>
              <a:off x="851680" y="343735"/>
              <a:ext cx="10726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b="1" lang="en-US" sz="1800">
                  <a:solidFill>
                    <a:srgbClr val="1849A9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LESSON TITLE</a:t>
              </a:r>
              <a:endParaRPr b="1" sz="1800">
                <a:solidFill>
                  <a:srgbClr val="1849A9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170" name="Google Shape;170;p19"/>
            <p:cNvSpPr/>
            <p:nvPr/>
          </p:nvSpPr>
          <p:spPr>
            <a:xfrm>
              <a:off x="0" y="218440"/>
              <a:ext cx="619901" cy="619901"/>
            </a:xfrm>
            <a:custGeom>
              <a:rect b="b" l="l" r="r" t="t"/>
              <a:pathLst>
                <a:path extrusionOk="0" h="619901" w="619901">
                  <a:moveTo>
                    <a:pt x="0" y="0"/>
                  </a:moveTo>
                  <a:lnTo>
                    <a:pt x="619901" y="0"/>
                  </a:lnTo>
                  <a:lnTo>
                    <a:pt x="619901" y="619901"/>
                  </a:lnTo>
                  <a:lnTo>
                    <a:pt x="0" y="61990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cxnSp>
          <p:nvCxnSpPr>
            <p:cNvPr id="171" name="Google Shape;171;p19"/>
            <p:cNvCxnSpPr/>
            <p:nvPr/>
          </p:nvCxnSpPr>
          <p:spPr>
            <a:xfrm>
              <a:off x="0" y="12700"/>
              <a:ext cx="11578194" cy="0"/>
            </a:xfrm>
            <a:prstGeom prst="straightConnector1">
              <a:avLst/>
            </a:prstGeom>
            <a:noFill/>
            <a:ln cap="flat" cmpd="sng" w="25400">
              <a:solidFill>
                <a:srgbClr val="1849A9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AFC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0" title="image.png"/>
          <p:cNvPicPr preferRelativeResize="0"/>
          <p:nvPr/>
        </p:nvPicPr>
        <p:blipFill rotWithShape="1">
          <a:blip r:embed="rId3">
            <a:alphaModFix/>
          </a:blip>
          <a:srcRect b="0" l="0" r="0" t="27953"/>
          <a:stretch/>
        </p:blipFill>
        <p:spPr>
          <a:xfrm>
            <a:off x="4195471" y="1028700"/>
            <a:ext cx="6270899" cy="6778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7" name="Google Shape;177;p20"/>
          <p:cNvGrpSpPr/>
          <p:nvPr/>
        </p:nvGrpSpPr>
        <p:grpSpPr>
          <a:xfrm>
            <a:off x="10861849" y="4295125"/>
            <a:ext cx="5893395" cy="3512035"/>
            <a:chOff x="0" y="0"/>
            <a:chExt cx="5075700" cy="2374601"/>
          </a:xfrm>
        </p:grpSpPr>
        <p:sp>
          <p:nvSpPr>
            <p:cNvPr id="178" name="Google Shape;178;p20"/>
            <p:cNvSpPr txBox="1"/>
            <p:nvPr/>
          </p:nvSpPr>
          <p:spPr>
            <a:xfrm>
              <a:off x="0" y="642701"/>
              <a:ext cx="5075700" cy="173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202939"/>
                  </a:solidFill>
                  <a:latin typeface="Inter"/>
                  <a:ea typeface="Inter"/>
                  <a:cs typeface="Inter"/>
                  <a:sym typeface="Inter"/>
                </a:rPr>
                <a:t>What’s one small step you can take this week to reconnect with God’s Word as your power source? </a:t>
              </a:r>
              <a:endParaRPr sz="3200">
                <a:solidFill>
                  <a:srgbClr val="121926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9" name="Google Shape;179;p20"/>
            <p:cNvSpPr txBox="1"/>
            <p:nvPr/>
          </p:nvSpPr>
          <p:spPr>
            <a:xfrm>
              <a:off x="0" y="0"/>
              <a:ext cx="5075700" cy="33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121926"/>
                  </a:solidFill>
                  <a:latin typeface="Inter"/>
                  <a:ea typeface="Inter"/>
                  <a:cs typeface="Inter"/>
                  <a:sym typeface="Inter"/>
                </a:rPr>
                <a:t>Question #1</a:t>
              </a:r>
              <a:endParaRPr sz="3200"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180" name="Google Shape;180;p20"/>
          <p:cNvSpPr txBox="1"/>
          <p:nvPr/>
        </p:nvSpPr>
        <p:spPr>
          <a:xfrm>
            <a:off x="1028700" y="1028700"/>
            <a:ext cx="26646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121926"/>
                </a:solidFill>
                <a:latin typeface="Inter Tight"/>
                <a:ea typeface="Inter Tight"/>
                <a:cs typeface="Inter Tight"/>
                <a:sym typeface="Inter Tight"/>
              </a:rPr>
              <a:t>Reflect &amp; respond.</a:t>
            </a:r>
            <a:endParaRPr b="1" sz="4800">
              <a:latin typeface="Inter Tight"/>
              <a:ea typeface="Inter Tight"/>
              <a:cs typeface="Inter Tight"/>
              <a:sym typeface="Inter Tight"/>
            </a:endParaRPr>
          </a:p>
        </p:txBody>
      </p:sp>
      <p:grpSp>
        <p:nvGrpSpPr>
          <p:cNvPr id="181" name="Google Shape;181;p20"/>
          <p:cNvGrpSpPr/>
          <p:nvPr/>
        </p:nvGrpSpPr>
        <p:grpSpPr>
          <a:xfrm>
            <a:off x="1028700" y="9412605"/>
            <a:ext cx="16230490" cy="464926"/>
            <a:chOff x="0" y="0"/>
            <a:chExt cx="21640653" cy="619901"/>
          </a:xfrm>
        </p:grpSpPr>
        <p:sp>
          <p:nvSpPr>
            <p:cNvPr id="182" name="Google Shape;182;p20"/>
            <p:cNvSpPr txBox="1"/>
            <p:nvPr/>
          </p:nvSpPr>
          <p:spPr>
            <a:xfrm>
              <a:off x="10914153" y="125295"/>
              <a:ext cx="10726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b="1" lang="en-US" sz="1800">
                  <a:solidFill>
                    <a:srgbClr val="1849A9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LESSON TITLE</a:t>
              </a:r>
              <a:endParaRPr b="1" sz="1800">
                <a:solidFill>
                  <a:srgbClr val="1849A9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183" name="Google Shape;183;p20"/>
            <p:cNvSpPr/>
            <p:nvPr/>
          </p:nvSpPr>
          <p:spPr>
            <a:xfrm>
              <a:off x="0" y="0"/>
              <a:ext cx="619901" cy="619901"/>
            </a:xfrm>
            <a:custGeom>
              <a:rect b="b" l="l" r="r" t="t"/>
              <a:pathLst>
                <a:path extrusionOk="0" h="619901" w="619901">
                  <a:moveTo>
                    <a:pt x="0" y="0"/>
                  </a:moveTo>
                  <a:lnTo>
                    <a:pt x="619901" y="0"/>
                  </a:lnTo>
                  <a:lnTo>
                    <a:pt x="619901" y="619901"/>
                  </a:lnTo>
                  <a:lnTo>
                    <a:pt x="0" y="61990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cxnSp>
        <p:nvCxnSpPr>
          <p:cNvPr id="184" name="Google Shape;184;p20"/>
          <p:cNvCxnSpPr/>
          <p:nvPr/>
        </p:nvCxnSpPr>
        <p:spPr>
          <a:xfrm>
            <a:off x="1028700" y="9258300"/>
            <a:ext cx="16230600" cy="0"/>
          </a:xfrm>
          <a:prstGeom prst="straightConnector1">
            <a:avLst/>
          </a:prstGeom>
          <a:noFill/>
          <a:ln cap="flat" cmpd="sng" w="19050">
            <a:solidFill>
              <a:srgbClr val="1849A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AFC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1" title="image.png"/>
          <p:cNvPicPr preferRelativeResize="0"/>
          <p:nvPr/>
        </p:nvPicPr>
        <p:blipFill rotWithShape="1">
          <a:blip r:embed="rId3">
            <a:alphaModFix/>
          </a:blip>
          <a:srcRect b="23481" l="0" r="0" t="23487"/>
          <a:stretch/>
        </p:blipFill>
        <p:spPr>
          <a:xfrm>
            <a:off x="4195474" y="1028700"/>
            <a:ext cx="4782602" cy="411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1" title="image.png"/>
          <p:cNvPicPr preferRelativeResize="0"/>
          <p:nvPr/>
        </p:nvPicPr>
        <p:blipFill rotWithShape="1">
          <a:blip r:embed="rId4">
            <a:alphaModFix/>
          </a:blip>
          <a:srcRect b="31727" l="0" r="0" t="10929"/>
          <a:stretch/>
        </p:blipFill>
        <p:spPr>
          <a:xfrm>
            <a:off x="10927352" y="1028700"/>
            <a:ext cx="4782823" cy="4114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1" name="Google Shape;191;p21"/>
          <p:cNvGrpSpPr/>
          <p:nvPr/>
        </p:nvGrpSpPr>
        <p:grpSpPr>
          <a:xfrm>
            <a:off x="10927352" y="5666600"/>
            <a:ext cx="4782832" cy="2920126"/>
            <a:chOff x="0" y="0"/>
            <a:chExt cx="5075700" cy="3893501"/>
          </a:xfrm>
        </p:grpSpPr>
        <p:sp>
          <p:nvSpPr>
            <p:cNvPr id="192" name="Google Shape;192;p21"/>
            <p:cNvSpPr txBox="1"/>
            <p:nvPr/>
          </p:nvSpPr>
          <p:spPr>
            <a:xfrm>
              <a:off x="0" y="642701"/>
              <a:ext cx="5075700" cy="32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lang="en-US" sz="2400">
                  <a:solidFill>
                    <a:srgbClr val="202939"/>
                  </a:solidFill>
                  <a:latin typeface="Inter"/>
                  <a:ea typeface="Inter"/>
                  <a:cs typeface="Inter"/>
                  <a:sym typeface="Inter"/>
                </a:rPr>
                <a:t>Make a small choice of faith to replace your social media scrolling with scrolling through a spiritual website, like </a:t>
              </a:r>
              <a:r>
                <a:rPr lang="en-US" sz="2400" u="sng">
                  <a:solidFill>
                    <a:srgbClr val="1155CC"/>
                  </a:solidFill>
                  <a:latin typeface="Inter"/>
                  <a:ea typeface="Inter"/>
                  <a:cs typeface="Inter"/>
                  <a:sym typeface="Inter"/>
                  <a:hlinkClick r:id="rId5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Deep Spirituality</a:t>
              </a:r>
              <a:endParaRPr sz="2400">
                <a:solidFill>
                  <a:srgbClr val="121926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3" name="Google Shape;193;p21"/>
            <p:cNvSpPr txBox="1"/>
            <p:nvPr/>
          </p:nvSpPr>
          <p:spPr>
            <a:xfrm>
              <a:off x="0" y="0"/>
              <a:ext cx="50757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b="1" lang="en-US" sz="2400">
                  <a:solidFill>
                    <a:srgbClr val="121926"/>
                  </a:solidFill>
                  <a:latin typeface="Inter"/>
                  <a:ea typeface="Inter"/>
                  <a:cs typeface="Inter"/>
                  <a:sym typeface="Inter"/>
                </a:rPr>
                <a:t>Practical #2</a:t>
              </a:r>
              <a:endParaRPr b="1" sz="2400">
                <a:solidFill>
                  <a:srgbClr val="121926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94" name="Google Shape;194;p21"/>
          <p:cNvGrpSpPr/>
          <p:nvPr/>
        </p:nvGrpSpPr>
        <p:grpSpPr>
          <a:xfrm>
            <a:off x="4195473" y="5753050"/>
            <a:ext cx="4782832" cy="2403076"/>
            <a:chOff x="0" y="0"/>
            <a:chExt cx="5075700" cy="3204101"/>
          </a:xfrm>
        </p:grpSpPr>
        <p:sp>
          <p:nvSpPr>
            <p:cNvPr id="195" name="Google Shape;195;p21"/>
            <p:cNvSpPr txBox="1"/>
            <p:nvPr/>
          </p:nvSpPr>
          <p:spPr>
            <a:xfrm>
              <a:off x="0" y="642701"/>
              <a:ext cx="5075700" cy="256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202939"/>
                  </a:solidFill>
                  <a:latin typeface="Inter"/>
                  <a:ea typeface="Inter"/>
                  <a:cs typeface="Inter"/>
                  <a:sym typeface="Inter"/>
                </a:rPr>
                <a:t>Have a connecting conversation with a friend this week about how you can stop surviving and start to thrive.</a:t>
              </a:r>
              <a:endParaRPr sz="2400"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6" name="Google Shape;196;p21"/>
            <p:cNvSpPr txBox="1"/>
            <p:nvPr/>
          </p:nvSpPr>
          <p:spPr>
            <a:xfrm>
              <a:off x="0" y="0"/>
              <a:ext cx="50757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rgbClr val="121926"/>
                  </a:solidFill>
                  <a:latin typeface="Inter"/>
                  <a:ea typeface="Inter"/>
                  <a:cs typeface="Inter"/>
                  <a:sym typeface="Inter"/>
                </a:rPr>
                <a:t>Practical #1</a:t>
              </a:r>
              <a:endParaRPr sz="2400"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197" name="Google Shape;197;p21"/>
          <p:cNvSpPr txBox="1"/>
          <p:nvPr/>
        </p:nvSpPr>
        <p:spPr>
          <a:xfrm>
            <a:off x="1028700" y="1028700"/>
            <a:ext cx="26646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121926"/>
                </a:solidFill>
                <a:latin typeface="Inter Tight"/>
                <a:ea typeface="Inter Tight"/>
                <a:cs typeface="Inter Tight"/>
                <a:sym typeface="Inter Tight"/>
              </a:rPr>
              <a:t>Keep growing.</a:t>
            </a:r>
            <a:endParaRPr b="1" sz="4800">
              <a:solidFill>
                <a:srgbClr val="121926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grpSp>
        <p:nvGrpSpPr>
          <p:cNvPr id="198" name="Google Shape;198;p21"/>
          <p:cNvGrpSpPr/>
          <p:nvPr/>
        </p:nvGrpSpPr>
        <p:grpSpPr>
          <a:xfrm>
            <a:off x="1028700" y="9412605"/>
            <a:ext cx="16230490" cy="464926"/>
            <a:chOff x="0" y="0"/>
            <a:chExt cx="21640653" cy="619901"/>
          </a:xfrm>
        </p:grpSpPr>
        <p:sp>
          <p:nvSpPr>
            <p:cNvPr id="199" name="Google Shape;199;p21"/>
            <p:cNvSpPr txBox="1"/>
            <p:nvPr/>
          </p:nvSpPr>
          <p:spPr>
            <a:xfrm>
              <a:off x="10914153" y="125295"/>
              <a:ext cx="10726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b="1" lang="en-US" sz="1800">
                  <a:solidFill>
                    <a:srgbClr val="1849A9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LESSON TITLE</a:t>
              </a:r>
              <a:endParaRPr b="1" sz="1800">
                <a:solidFill>
                  <a:srgbClr val="1849A9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200" name="Google Shape;200;p21"/>
            <p:cNvSpPr/>
            <p:nvPr/>
          </p:nvSpPr>
          <p:spPr>
            <a:xfrm>
              <a:off x="0" y="0"/>
              <a:ext cx="619901" cy="619901"/>
            </a:xfrm>
            <a:custGeom>
              <a:rect b="b" l="l" r="r" t="t"/>
              <a:pathLst>
                <a:path extrusionOk="0" h="619901" w="619901">
                  <a:moveTo>
                    <a:pt x="0" y="0"/>
                  </a:moveTo>
                  <a:lnTo>
                    <a:pt x="619901" y="0"/>
                  </a:lnTo>
                  <a:lnTo>
                    <a:pt x="619901" y="619901"/>
                  </a:lnTo>
                  <a:lnTo>
                    <a:pt x="0" y="61990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cxnSp>
        <p:nvCxnSpPr>
          <p:cNvPr id="201" name="Google Shape;201;p21"/>
          <p:cNvCxnSpPr/>
          <p:nvPr/>
        </p:nvCxnSpPr>
        <p:spPr>
          <a:xfrm>
            <a:off x="1028700" y="9258300"/>
            <a:ext cx="16230600" cy="0"/>
          </a:xfrm>
          <a:prstGeom prst="straightConnector1">
            <a:avLst/>
          </a:prstGeom>
          <a:noFill/>
          <a:ln cap="flat" cmpd="sng" w="19050">
            <a:solidFill>
              <a:srgbClr val="1849A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